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handoutMasterIdLst>
    <p:handoutMasterId r:id="rId25"/>
  </p:handoutMasterIdLst>
  <p:sldIdLst>
    <p:sldId id="1365" r:id="rId3"/>
    <p:sldId id="257" r:id="rId4"/>
    <p:sldId id="259" r:id="rId5"/>
    <p:sldId id="1475" r:id="rId6"/>
    <p:sldId id="260" r:id="rId7"/>
    <p:sldId id="261" r:id="rId8"/>
    <p:sldId id="262" r:id="rId9"/>
    <p:sldId id="263" r:id="rId10"/>
    <p:sldId id="264" r:id="rId11"/>
    <p:sldId id="265" r:id="rId12"/>
    <p:sldId id="266" r:id="rId13"/>
    <p:sldId id="267" r:id="rId14"/>
    <p:sldId id="268" r:id="rId15"/>
    <p:sldId id="269" r:id="rId16"/>
    <p:sldId id="1473" r:id="rId17"/>
    <p:sldId id="271" r:id="rId18"/>
    <p:sldId id="270" r:id="rId19"/>
    <p:sldId id="272" r:id="rId20"/>
    <p:sldId id="273" r:id="rId21"/>
    <p:sldId id="274" r:id="rId22"/>
    <p:sldId id="275"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5DAAAB-70AC-48FE-B96D-F35121D044CB}"/>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sz="1000">
                <a:latin typeface="Arial" panose="020B0604020202020204" pitchFamily="34" charset="0"/>
                <a:cs typeface="Arial" panose="020B0604020202020204" pitchFamily="34" charset="0"/>
              </a:rPr>
              <a:t>Class – The Book Of Revelation (86)</a:t>
            </a:r>
          </a:p>
        </p:txBody>
      </p:sp>
      <p:sp>
        <p:nvSpPr>
          <p:cNvPr id="3" name="Date Placeholder 2">
            <a:extLst>
              <a:ext uri="{FF2B5EF4-FFF2-40B4-BE49-F238E27FC236}">
                <a16:creationId xmlns:a16="http://schemas.microsoft.com/office/drawing/2014/main" id="{30CFFD0D-C8F1-4F3D-9D23-FDBB3B082ABE}"/>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sz="1000">
                <a:latin typeface="Arial" panose="020B0604020202020204" pitchFamily="34" charset="0"/>
                <a:cs typeface="Arial" panose="020B0604020202020204" pitchFamily="34" charset="0"/>
              </a:rPr>
              <a:t>10/31/2021 am class</a:t>
            </a:r>
          </a:p>
        </p:txBody>
      </p:sp>
      <p:sp>
        <p:nvSpPr>
          <p:cNvPr id="4" name="Footer Placeholder 3">
            <a:extLst>
              <a:ext uri="{FF2B5EF4-FFF2-40B4-BE49-F238E27FC236}">
                <a16:creationId xmlns:a16="http://schemas.microsoft.com/office/drawing/2014/main" id="{881EE518-BD81-4470-A9AE-E34034C0D4F6}"/>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5D078159-7CDC-4544-BC21-643148A25E1F}"/>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B956151-B99E-463F-805F-217FD323C96A}"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42652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Class – The Book Of Revelation (86)</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10/31/2021 am class</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0BE5AB1-71AA-4B10-B82A-A7B77455A3B3}" type="slidenum">
              <a:rPr lang="en-US" smtClean="0"/>
              <a:t>‹#›</a:t>
            </a:fld>
            <a:endParaRPr lang="en-US"/>
          </a:p>
        </p:txBody>
      </p:sp>
    </p:spTree>
    <p:extLst>
      <p:ext uri="{BB962C8B-B14F-4D97-AF65-F5344CB8AC3E}">
        <p14:creationId xmlns:p14="http://schemas.microsoft.com/office/powerpoint/2010/main" val="16818196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2F6A2F-C23C-4C7E-AD91-5B703E02239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20EF2-983F-4B0E-9A0A-24FF6CC62E9C}" type="slidenum">
              <a:rPr lang="en-US" smtClean="0"/>
              <a:t>‹#›</a:t>
            </a:fld>
            <a:endParaRPr lang="en-US"/>
          </a:p>
        </p:txBody>
      </p:sp>
    </p:spTree>
    <p:extLst>
      <p:ext uri="{BB962C8B-B14F-4D97-AF65-F5344CB8AC3E}">
        <p14:creationId xmlns:p14="http://schemas.microsoft.com/office/powerpoint/2010/main" val="48051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2F6A2F-C23C-4C7E-AD91-5B703E02239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20EF2-983F-4B0E-9A0A-24FF6CC62E9C}" type="slidenum">
              <a:rPr lang="en-US" smtClean="0"/>
              <a:t>‹#›</a:t>
            </a:fld>
            <a:endParaRPr lang="en-US"/>
          </a:p>
        </p:txBody>
      </p:sp>
    </p:spTree>
    <p:extLst>
      <p:ext uri="{BB962C8B-B14F-4D97-AF65-F5344CB8AC3E}">
        <p14:creationId xmlns:p14="http://schemas.microsoft.com/office/powerpoint/2010/main" val="56796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2F6A2F-C23C-4C7E-AD91-5B703E02239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20EF2-983F-4B0E-9A0A-24FF6CC62E9C}" type="slidenum">
              <a:rPr lang="en-US" smtClean="0"/>
              <a:t>‹#›</a:t>
            </a:fld>
            <a:endParaRPr lang="en-US"/>
          </a:p>
        </p:txBody>
      </p:sp>
    </p:spTree>
    <p:extLst>
      <p:ext uri="{BB962C8B-B14F-4D97-AF65-F5344CB8AC3E}">
        <p14:creationId xmlns:p14="http://schemas.microsoft.com/office/powerpoint/2010/main" val="245514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3981246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36218925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3472841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398564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26723996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3697603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778658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387073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2F6A2F-C23C-4C7E-AD91-5B703E02239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20EF2-983F-4B0E-9A0A-24FF6CC62E9C}" type="slidenum">
              <a:rPr lang="en-US" smtClean="0"/>
              <a:t>‹#›</a:t>
            </a:fld>
            <a:endParaRPr lang="en-US"/>
          </a:p>
        </p:txBody>
      </p:sp>
    </p:spTree>
    <p:extLst>
      <p:ext uri="{BB962C8B-B14F-4D97-AF65-F5344CB8AC3E}">
        <p14:creationId xmlns:p14="http://schemas.microsoft.com/office/powerpoint/2010/main" val="647868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282306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64468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6008992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513997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008236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5060628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250174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2182670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6817383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2F6A2F-C23C-4C7E-AD91-5B703E02239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20EF2-983F-4B0E-9A0A-24FF6CC62E9C}" type="slidenum">
              <a:rPr lang="en-US" smtClean="0"/>
              <a:t>‹#›</a:t>
            </a:fld>
            <a:endParaRPr lang="en-US"/>
          </a:p>
        </p:txBody>
      </p:sp>
    </p:spTree>
    <p:extLst>
      <p:ext uri="{BB962C8B-B14F-4D97-AF65-F5344CB8AC3E}">
        <p14:creationId xmlns:p14="http://schemas.microsoft.com/office/powerpoint/2010/main" val="26148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2F6A2F-C23C-4C7E-AD91-5B703E02239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20EF2-983F-4B0E-9A0A-24FF6CC62E9C}" type="slidenum">
              <a:rPr lang="en-US" smtClean="0"/>
              <a:t>‹#›</a:t>
            </a:fld>
            <a:endParaRPr lang="en-US"/>
          </a:p>
        </p:txBody>
      </p:sp>
    </p:spTree>
    <p:extLst>
      <p:ext uri="{BB962C8B-B14F-4D97-AF65-F5344CB8AC3E}">
        <p14:creationId xmlns:p14="http://schemas.microsoft.com/office/powerpoint/2010/main" val="71511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2F6A2F-C23C-4C7E-AD91-5B703E02239A}"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20EF2-983F-4B0E-9A0A-24FF6CC62E9C}" type="slidenum">
              <a:rPr lang="en-US" smtClean="0"/>
              <a:t>‹#›</a:t>
            </a:fld>
            <a:endParaRPr lang="en-US"/>
          </a:p>
        </p:txBody>
      </p:sp>
    </p:spTree>
    <p:extLst>
      <p:ext uri="{BB962C8B-B14F-4D97-AF65-F5344CB8AC3E}">
        <p14:creationId xmlns:p14="http://schemas.microsoft.com/office/powerpoint/2010/main" val="125853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2F6A2F-C23C-4C7E-AD91-5B703E02239A}"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20EF2-983F-4B0E-9A0A-24FF6CC62E9C}" type="slidenum">
              <a:rPr lang="en-US" smtClean="0"/>
              <a:t>‹#›</a:t>
            </a:fld>
            <a:endParaRPr lang="en-US"/>
          </a:p>
        </p:txBody>
      </p:sp>
    </p:spTree>
    <p:extLst>
      <p:ext uri="{BB962C8B-B14F-4D97-AF65-F5344CB8AC3E}">
        <p14:creationId xmlns:p14="http://schemas.microsoft.com/office/powerpoint/2010/main" val="89374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F6A2F-C23C-4C7E-AD91-5B703E02239A}"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20EF2-983F-4B0E-9A0A-24FF6CC62E9C}" type="slidenum">
              <a:rPr lang="en-US" smtClean="0"/>
              <a:t>‹#›</a:t>
            </a:fld>
            <a:endParaRPr lang="en-US"/>
          </a:p>
        </p:txBody>
      </p:sp>
    </p:spTree>
    <p:extLst>
      <p:ext uri="{BB962C8B-B14F-4D97-AF65-F5344CB8AC3E}">
        <p14:creationId xmlns:p14="http://schemas.microsoft.com/office/powerpoint/2010/main" val="361324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2F6A2F-C23C-4C7E-AD91-5B703E02239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20EF2-983F-4B0E-9A0A-24FF6CC62E9C}" type="slidenum">
              <a:rPr lang="en-US" smtClean="0"/>
              <a:t>‹#›</a:t>
            </a:fld>
            <a:endParaRPr lang="en-US"/>
          </a:p>
        </p:txBody>
      </p:sp>
    </p:spTree>
    <p:extLst>
      <p:ext uri="{BB962C8B-B14F-4D97-AF65-F5344CB8AC3E}">
        <p14:creationId xmlns:p14="http://schemas.microsoft.com/office/powerpoint/2010/main" val="100556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2F6A2F-C23C-4C7E-AD91-5B703E02239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20EF2-983F-4B0E-9A0A-24FF6CC62E9C}" type="slidenum">
              <a:rPr lang="en-US" smtClean="0"/>
              <a:t>‹#›</a:t>
            </a:fld>
            <a:endParaRPr lang="en-US"/>
          </a:p>
        </p:txBody>
      </p:sp>
    </p:spTree>
    <p:extLst>
      <p:ext uri="{BB962C8B-B14F-4D97-AF65-F5344CB8AC3E}">
        <p14:creationId xmlns:p14="http://schemas.microsoft.com/office/powerpoint/2010/main" val="246540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F6A2F-C23C-4C7E-AD91-5B703E02239A}" type="datetimeFigureOut">
              <a:rPr lang="en-US" smtClean="0"/>
              <a:t>11/5/2021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20EF2-983F-4B0E-9A0A-24FF6CC62E9C}" type="slidenum">
              <a:rPr lang="en-US" smtClean="0"/>
              <a:t>‹#›</a:t>
            </a:fld>
            <a:endParaRPr lang="en-US"/>
          </a:p>
        </p:txBody>
      </p:sp>
    </p:spTree>
    <p:extLst>
      <p:ext uri="{BB962C8B-B14F-4D97-AF65-F5344CB8AC3E}">
        <p14:creationId xmlns:p14="http://schemas.microsoft.com/office/powerpoint/2010/main" val="654663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228520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October 31, 2021</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998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501"/>
            <a:ext cx="8229600" cy="1446550"/>
          </a:xfrm>
          <a:solidFill>
            <a:schemeClr val="bg1"/>
          </a:solidFill>
        </p:spPr>
        <p:txBody>
          <a:bodyPr>
            <a:spAutoFit/>
          </a:bodyPr>
          <a:lstStyle/>
          <a:p>
            <a:r>
              <a:rPr lang="en-US" b="1" cap="small" dirty="0">
                <a:latin typeface="OldCentury" pitchFamily="2" charset="0"/>
              </a:rPr>
              <a:t>The garden, a place of healing</a:t>
            </a:r>
            <a:br>
              <a:rPr lang="en-US" b="1" cap="small" dirty="0">
                <a:latin typeface="OldCentury" pitchFamily="2" charset="0"/>
              </a:rPr>
            </a:br>
            <a:r>
              <a:rPr lang="en-US" b="1" cap="small" dirty="0">
                <a:latin typeface="OldCentury" pitchFamily="2" charset="0"/>
              </a:rPr>
              <a:t>– Tree of Life</a:t>
            </a:r>
          </a:p>
        </p:txBody>
      </p:sp>
      <p:sp>
        <p:nvSpPr>
          <p:cNvPr id="3" name="Content Placeholder 2"/>
          <p:cNvSpPr>
            <a:spLocks noGrp="1"/>
          </p:cNvSpPr>
          <p:nvPr>
            <p:ph idx="1"/>
          </p:nvPr>
        </p:nvSpPr>
        <p:spPr>
          <a:xfrm>
            <a:off x="457200" y="2188302"/>
            <a:ext cx="8229600" cy="3440942"/>
          </a:xfrm>
          <a:solidFill>
            <a:schemeClr val="bg1"/>
          </a:solidFill>
        </p:spPr>
        <p:txBody>
          <a:bodyPr>
            <a:spAutoFit/>
          </a:bodyPr>
          <a:lstStyle/>
          <a:p>
            <a:r>
              <a:rPr lang="en-US" b="1" dirty="0">
                <a:latin typeface="OldCentury" pitchFamily="2" charset="0"/>
              </a:rPr>
              <a:t>Tree of life </a:t>
            </a:r>
            <a:r>
              <a:rPr lang="en-US" dirty="0">
                <a:latin typeface="Book Antiqua" pitchFamily="18" charset="0"/>
              </a:rPr>
              <a:t>has </a:t>
            </a:r>
            <a:r>
              <a:rPr lang="en-US" b="1" dirty="0">
                <a:latin typeface="Book Antiqua" pitchFamily="18" charset="0"/>
              </a:rPr>
              <a:t>12 crops </a:t>
            </a:r>
            <a:r>
              <a:rPr lang="en-US" dirty="0">
                <a:latin typeface="Book Antiqua" pitchFamily="18" charset="0"/>
              </a:rPr>
              <a:t>of fruit annually</a:t>
            </a:r>
          </a:p>
          <a:p>
            <a:pPr lvl="1"/>
            <a:r>
              <a:rPr lang="en-US" sz="3200" dirty="0">
                <a:latin typeface="Book Antiqua" pitchFamily="18" charset="0"/>
              </a:rPr>
              <a:t>Fruit is born </a:t>
            </a:r>
            <a:r>
              <a:rPr lang="en-US" sz="3200" b="1" dirty="0">
                <a:latin typeface="OldCentury" pitchFamily="2" charset="0"/>
              </a:rPr>
              <a:t>regularly</a:t>
            </a:r>
            <a:r>
              <a:rPr lang="en-US" sz="3200" dirty="0">
                <a:latin typeface="Book Antiqua" pitchFamily="18" charset="0"/>
              </a:rPr>
              <a:t> each month</a:t>
            </a:r>
          </a:p>
          <a:p>
            <a:pPr lvl="1"/>
            <a:r>
              <a:rPr lang="en-US" sz="3200" dirty="0">
                <a:latin typeface="Book Antiqua" pitchFamily="18" charset="0"/>
              </a:rPr>
              <a:t>Fruit produces </a:t>
            </a:r>
            <a:r>
              <a:rPr lang="en-US" sz="3200" b="1" dirty="0">
                <a:latin typeface="OldCentury" pitchFamily="2" charset="0"/>
              </a:rPr>
              <a:t>life</a:t>
            </a:r>
          </a:p>
          <a:p>
            <a:pPr lvl="1"/>
            <a:r>
              <a:rPr lang="en-US" sz="3200" dirty="0">
                <a:latin typeface="Book Antiqua" pitchFamily="18" charset="0"/>
              </a:rPr>
              <a:t>Leaves are for </a:t>
            </a:r>
            <a:r>
              <a:rPr lang="en-US" sz="3200" b="1" dirty="0">
                <a:latin typeface="OldCentury" pitchFamily="2" charset="0"/>
              </a:rPr>
              <a:t>healing</a:t>
            </a:r>
          </a:p>
          <a:p>
            <a:pPr lvl="1"/>
            <a:r>
              <a:rPr lang="en-US" sz="3200" dirty="0">
                <a:latin typeface="Book Antiqua" pitchFamily="18" charset="0"/>
              </a:rPr>
              <a:t>God </a:t>
            </a:r>
            <a:r>
              <a:rPr lang="en-US" sz="3200" b="1" dirty="0">
                <a:latin typeface="OldCentury" pitchFamily="2" charset="0"/>
              </a:rPr>
              <a:t>richly</a:t>
            </a:r>
            <a:r>
              <a:rPr lang="en-US" sz="3200" dirty="0">
                <a:latin typeface="Book Antiqua" pitchFamily="18" charset="0"/>
              </a:rPr>
              <a:t> and </a:t>
            </a:r>
            <a:r>
              <a:rPr lang="en-US" sz="3200" b="1" dirty="0">
                <a:latin typeface="OldCentury" pitchFamily="2" charset="0"/>
              </a:rPr>
              <a:t>abundantly</a:t>
            </a:r>
            <a:r>
              <a:rPr lang="en-US" sz="3200" dirty="0">
                <a:latin typeface="Book Antiqua" pitchFamily="18" charset="0"/>
              </a:rPr>
              <a:t> supplies every need for eternal life!</a:t>
            </a:r>
          </a:p>
        </p:txBody>
      </p:sp>
      <p:sp>
        <p:nvSpPr>
          <p:cNvPr id="4" name="Rectangle 3">
            <a:extLst>
              <a:ext uri="{FF2B5EF4-FFF2-40B4-BE49-F238E27FC236}">
                <a16:creationId xmlns:a16="http://schemas.microsoft.com/office/drawing/2014/main" id="{D8FF8FA1-545B-445B-8E1F-79199FF0381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10204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653"/>
            <a:ext cx="8229600" cy="1446550"/>
          </a:xfrm>
          <a:solidFill>
            <a:schemeClr val="bg1"/>
          </a:solidFill>
        </p:spPr>
        <p:txBody>
          <a:bodyPr>
            <a:spAutoFit/>
          </a:bodyPr>
          <a:lstStyle/>
          <a:p>
            <a:r>
              <a:rPr lang="en-US" b="1" cap="small" dirty="0">
                <a:latin typeface="OldCentury" pitchFamily="2" charset="0"/>
              </a:rPr>
              <a:t>The garden, a place of healing</a:t>
            </a:r>
            <a:br>
              <a:rPr lang="en-US" b="1" cap="small" dirty="0">
                <a:latin typeface="OldCentury" pitchFamily="2" charset="0"/>
              </a:rPr>
            </a:br>
            <a:r>
              <a:rPr lang="en-US" b="1" cap="small" dirty="0">
                <a:latin typeface="OldCentury" pitchFamily="2" charset="0"/>
              </a:rPr>
              <a:t>– No More Curse</a:t>
            </a:r>
          </a:p>
        </p:txBody>
      </p:sp>
      <p:sp>
        <p:nvSpPr>
          <p:cNvPr id="3" name="Content Placeholder 2"/>
          <p:cNvSpPr>
            <a:spLocks noGrp="1"/>
          </p:cNvSpPr>
          <p:nvPr>
            <p:ph idx="1"/>
          </p:nvPr>
        </p:nvSpPr>
        <p:spPr>
          <a:xfrm>
            <a:off x="103695" y="1980516"/>
            <a:ext cx="8936610" cy="4832092"/>
          </a:xfrm>
          <a:solidFill>
            <a:schemeClr val="bg1"/>
          </a:solidFill>
        </p:spPr>
        <p:txBody>
          <a:bodyPr wrap="square">
            <a:spAutoFit/>
          </a:bodyPr>
          <a:lstStyle/>
          <a:p>
            <a:pPr>
              <a:spcBef>
                <a:spcPts val="0"/>
              </a:spcBef>
            </a:pPr>
            <a:r>
              <a:rPr lang="en-US" dirty="0">
                <a:latin typeface="Book Antiqua" pitchFamily="18" charset="0"/>
              </a:rPr>
              <a:t>Even as sin was driven out of the original Garden of Eden, so the “</a:t>
            </a:r>
            <a:r>
              <a:rPr lang="en-US" b="1" dirty="0">
                <a:latin typeface="OldCentury" pitchFamily="2" charset="0"/>
              </a:rPr>
              <a:t>curse</a:t>
            </a:r>
            <a:r>
              <a:rPr lang="en-US" dirty="0">
                <a:latin typeface="Book Antiqua" pitchFamily="18" charset="0"/>
              </a:rPr>
              <a:t>” of sin – with its pain, sorrow, and death will be </a:t>
            </a:r>
            <a:r>
              <a:rPr lang="en-US" b="1" dirty="0">
                <a:latin typeface="OldCentury" pitchFamily="2" charset="0"/>
              </a:rPr>
              <a:t>absent</a:t>
            </a:r>
            <a:r>
              <a:rPr lang="en-US" dirty="0">
                <a:latin typeface="Book Antiqua" pitchFamily="18" charset="0"/>
              </a:rPr>
              <a:t> in heaven!</a:t>
            </a:r>
          </a:p>
          <a:p>
            <a:pPr>
              <a:spcBef>
                <a:spcPts val="0"/>
              </a:spcBef>
            </a:pPr>
            <a:r>
              <a:rPr lang="en-US" dirty="0">
                <a:latin typeface="Book Antiqua" pitchFamily="18" charset="0"/>
              </a:rPr>
              <a:t>We will be his </a:t>
            </a:r>
            <a:r>
              <a:rPr lang="en-US" b="1" dirty="0">
                <a:latin typeface="OldCentury" pitchFamily="2" charset="0"/>
              </a:rPr>
              <a:t>servants</a:t>
            </a:r>
            <a:r>
              <a:rPr lang="en-US" dirty="0">
                <a:latin typeface="Book Antiqua" pitchFamily="18" charset="0"/>
              </a:rPr>
              <a:t> – serving Him there</a:t>
            </a:r>
          </a:p>
          <a:p>
            <a:pPr>
              <a:spcBef>
                <a:spcPts val="0"/>
              </a:spcBef>
            </a:pPr>
            <a:r>
              <a:rPr lang="en-US" dirty="0">
                <a:latin typeface="Book Antiqua" pitchFamily="18" charset="0"/>
              </a:rPr>
              <a:t>The </a:t>
            </a:r>
            <a:r>
              <a:rPr lang="en-US" b="1" dirty="0">
                <a:latin typeface="OldCentury" pitchFamily="2" charset="0"/>
              </a:rPr>
              <a:t>throne of God </a:t>
            </a:r>
            <a:r>
              <a:rPr lang="en-US" dirty="0">
                <a:latin typeface="Book Antiqua" pitchFamily="18" charset="0"/>
              </a:rPr>
              <a:t>and the </a:t>
            </a:r>
            <a:r>
              <a:rPr lang="en-US" b="1" dirty="0">
                <a:latin typeface="OldCentury" pitchFamily="2" charset="0"/>
              </a:rPr>
              <a:t>Lamb</a:t>
            </a:r>
            <a:r>
              <a:rPr lang="en-US" dirty="0">
                <a:latin typeface="Book Antiqua" pitchFamily="18" charset="0"/>
              </a:rPr>
              <a:t> – Father and Son in unison.</a:t>
            </a:r>
          </a:p>
          <a:p>
            <a:pPr lvl="1">
              <a:spcBef>
                <a:spcPts val="0"/>
              </a:spcBef>
            </a:pPr>
            <a:r>
              <a:rPr lang="en-US" dirty="0">
                <a:latin typeface="Book Antiqua" pitchFamily="18" charset="0"/>
              </a:rPr>
              <a:t>The throne of God and of the Lamb points to their joint occupancy of the throne, as implied earlier (3:21; 12:5; 22:1).</a:t>
            </a:r>
          </a:p>
        </p:txBody>
      </p:sp>
      <p:sp>
        <p:nvSpPr>
          <p:cNvPr id="4" name="Rectangle 3">
            <a:extLst>
              <a:ext uri="{FF2B5EF4-FFF2-40B4-BE49-F238E27FC236}">
                <a16:creationId xmlns:a16="http://schemas.microsoft.com/office/drawing/2014/main" id="{D8713992-DBBB-4AB4-A983-ECF3E2A87AA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18139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260"/>
            <a:ext cx="8229600" cy="769441"/>
          </a:xfrm>
          <a:solidFill>
            <a:schemeClr val="bg1"/>
          </a:solidFill>
        </p:spPr>
        <p:txBody>
          <a:bodyPr>
            <a:spAutoFit/>
          </a:bodyPr>
          <a:lstStyle/>
          <a:p>
            <a:r>
              <a:rPr lang="en-US" b="1" cap="small" dirty="0">
                <a:latin typeface="OldCentury" pitchFamily="2" charset="0"/>
              </a:rPr>
              <a:t>Shall See His Face</a:t>
            </a:r>
          </a:p>
        </p:txBody>
      </p:sp>
      <p:sp>
        <p:nvSpPr>
          <p:cNvPr id="3" name="Content Placeholder 2"/>
          <p:cNvSpPr>
            <a:spLocks noGrp="1"/>
          </p:cNvSpPr>
          <p:nvPr>
            <p:ph idx="1"/>
          </p:nvPr>
        </p:nvSpPr>
        <p:spPr>
          <a:xfrm>
            <a:off x="414781" y="1477649"/>
            <a:ext cx="8347435" cy="5213735"/>
          </a:xfrm>
          <a:solidFill>
            <a:schemeClr val="bg1"/>
          </a:solidFill>
        </p:spPr>
        <p:txBody>
          <a:bodyPr wrap="square">
            <a:spAutoFit/>
          </a:bodyPr>
          <a:lstStyle/>
          <a:p>
            <a:r>
              <a:rPr lang="en-US" dirty="0">
                <a:latin typeface="Book Antiqua" pitchFamily="18" charset="0"/>
              </a:rPr>
              <a:t>Moses first expressed a yearning to see God (</a:t>
            </a:r>
            <a:r>
              <a:rPr lang="en-US" b="1" dirty="0">
                <a:latin typeface="OldCentury" pitchFamily="2" charset="0"/>
              </a:rPr>
              <a:t>Exodus 33:17-23</a:t>
            </a:r>
            <a:r>
              <a:rPr lang="en-US" dirty="0">
                <a:latin typeface="Book Antiqua" pitchFamily="18" charset="0"/>
              </a:rPr>
              <a:t>)</a:t>
            </a:r>
          </a:p>
          <a:p>
            <a:r>
              <a:rPr lang="en-US" dirty="0">
                <a:latin typeface="Book Antiqua" pitchFamily="18" charset="0"/>
              </a:rPr>
              <a:t>Philip in NT (</a:t>
            </a:r>
            <a:r>
              <a:rPr lang="en-US" b="1" dirty="0">
                <a:latin typeface="OldCentury" pitchFamily="2" charset="0"/>
              </a:rPr>
              <a:t>John 14:8</a:t>
            </a:r>
            <a:r>
              <a:rPr lang="en-US" dirty="0">
                <a:latin typeface="Book Antiqua" pitchFamily="18" charset="0"/>
              </a:rPr>
              <a:t>)</a:t>
            </a:r>
          </a:p>
          <a:p>
            <a:r>
              <a:rPr lang="en-US" dirty="0">
                <a:latin typeface="Book Antiqua" pitchFamily="18" charset="0"/>
              </a:rPr>
              <a:t>Not possible while man lived on earth (</a:t>
            </a:r>
            <a:r>
              <a:rPr lang="en-US" b="1" dirty="0">
                <a:latin typeface="OldCentury" pitchFamily="2" charset="0"/>
              </a:rPr>
              <a:t>John 1:18; 1 John 4:12</a:t>
            </a:r>
            <a:r>
              <a:rPr lang="en-US" dirty="0">
                <a:latin typeface="Book Antiqua" pitchFamily="18" charset="0"/>
              </a:rPr>
              <a:t>)</a:t>
            </a:r>
          </a:p>
          <a:p>
            <a:r>
              <a:rPr lang="en-US" dirty="0">
                <a:latin typeface="Book Antiqua" pitchFamily="18" charset="0"/>
              </a:rPr>
              <a:t>Desire realized in heaven. Clearly </a:t>
            </a:r>
            <a:r>
              <a:rPr lang="en-US" b="1" dirty="0">
                <a:latin typeface="OldCentury" pitchFamily="2" charset="0"/>
              </a:rPr>
              <a:t>identified</a:t>
            </a:r>
            <a:r>
              <a:rPr lang="en-US" dirty="0">
                <a:latin typeface="Book Antiqua" pitchFamily="18" charset="0"/>
              </a:rPr>
              <a:t> as being His –</a:t>
            </a:r>
          </a:p>
          <a:p>
            <a:pPr lvl="1"/>
            <a:r>
              <a:rPr lang="en-US" dirty="0">
                <a:latin typeface="Book Antiqua" pitchFamily="18" charset="0"/>
              </a:rPr>
              <a:t>Their names engraved on foreheads! (3:12; 7:3; 14:1). They shall see Him as He is because they will be </a:t>
            </a:r>
            <a:r>
              <a:rPr lang="en-US" b="1" dirty="0">
                <a:latin typeface="Book Antiqua" pitchFamily="18" charset="0"/>
              </a:rPr>
              <a:t>forever in His presence </a:t>
            </a:r>
            <a:r>
              <a:rPr lang="en-US" dirty="0">
                <a:latin typeface="Book Antiqua" pitchFamily="18" charset="0"/>
              </a:rPr>
              <a:t>(</a:t>
            </a:r>
            <a:r>
              <a:rPr lang="en-US" b="1" dirty="0">
                <a:latin typeface="OldCentury" pitchFamily="2" charset="0"/>
              </a:rPr>
              <a:t>1 John 3:1-2</a:t>
            </a:r>
            <a:r>
              <a:rPr lang="en-US" dirty="0">
                <a:latin typeface="Book Antiqua" pitchFamily="18" charset="0"/>
              </a:rPr>
              <a:t>)</a:t>
            </a:r>
          </a:p>
        </p:txBody>
      </p:sp>
      <p:sp>
        <p:nvSpPr>
          <p:cNvPr id="4" name="Rectangle 3">
            <a:extLst>
              <a:ext uri="{FF2B5EF4-FFF2-40B4-BE49-F238E27FC236}">
                <a16:creationId xmlns:a16="http://schemas.microsoft.com/office/drawing/2014/main" id="{7A8341B0-689A-4867-ACC7-13F53BE0878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378007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a:solidFill>
            <a:schemeClr val="bg1"/>
          </a:solidFill>
        </p:spPr>
        <p:txBody>
          <a:bodyPr>
            <a:spAutoFit/>
          </a:bodyPr>
          <a:lstStyle/>
          <a:p>
            <a:r>
              <a:rPr lang="en-US" b="1" cap="small" dirty="0">
                <a:latin typeface="OldCentury" pitchFamily="2" charset="0"/>
              </a:rPr>
              <a:t>No Night There</a:t>
            </a:r>
          </a:p>
        </p:txBody>
      </p:sp>
      <p:sp>
        <p:nvSpPr>
          <p:cNvPr id="3" name="Content Placeholder 2"/>
          <p:cNvSpPr>
            <a:spLocks noGrp="1"/>
          </p:cNvSpPr>
          <p:nvPr>
            <p:ph idx="1"/>
          </p:nvPr>
        </p:nvSpPr>
        <p:spPr>
          <a:xfrm>
            <a:off x="457200" y="1600200"/>
            <a:ext cx="8229600" cy="5016758"/>
          </a:xfrm>
          <a:solidFill>
            <a:schemeClr val="bg1"/>
          </a:solidFill>
        </p:spPr>
        <p:txBody>
          <a:bodyPr>
            <a:spAutoFit/>
          </a:bodyPr>
          <a:lstStyle/>
          <a:p>
            <a:r>
              <a:rPr lang="en-US" dirty="0">
                <a:latin typeface="Book Antiqua" pitchFamily="18" charset="0"/>
              </a:rPr>
              <a:t>Repeats God is the </a:t>
            </a:r>
            <a:r>
              <a:rPr lang="en-US" b="1" dirty="0">
                <a:latin typeface="OldCentury" pitchFamily="2" charset="0"/>
              </a:rPr>
              <a:t>light of the city </a:t>
            </a:r>
            <a:r>
              <a:rPr lang="en-US" dirty="0">
                <a:latin typeface="Book Antiqua" pitchFamily="18" charset="0"/>
              </a:rPr>
              <a:t>(</a:t>
            </a:r>
            <a:r>
              <a:rPr lang="en-US" b="1" dirty="0">
                <a:latin typeface="OldCentury" pitchFamily="2" charset="0"/>
              </a:rPr>
              <a:t>21:23</a:t>
            </a:r>
            <a:r>
              <a:rPr lang="en-US" dirty="0">
                <a:latin typeface="Book Antiqua" pitchFamily="18" charset="0"/>
              </a:rPr>
              <a:t>)</a:t>
            </a:r>
          </a:p>
          <a:p>
            <a:r>
              <a:rPr lang="en-US" dirty="0">
                <a:latin typeface="Book Antiqua" pitchFamily="18" charset="0"/>
              </a:rPr>
              <a:t>Length of His reign – </a:t>
            </a:r>
            <a:r>
              <a:rPr lang="en-US" b="1" dirty="0">
                <a:latin typeface="OldCentury" pitchFamily="2" charset="0"/>
              </a:rPr>
              <a:t>forever and ever</a:t>
            </a:r>
          </a:p>
          <a:p>
            <a:r>
              <a:rPr lang="en-US" b="1" dirty="0">
                <a:latin typeface="OldCentury" pitchFamily="2" charset="0"/>
              </a:rPr>
              <a:t>Faithful</a:t>
            </a:r>
            <a:r>
              <a:rPr lang="en-US" dirty="0">
                <a:latin typeface="Book Antiqua" pitchFamily="18" charset="0"/>
              </a:rPr>
              <a:t> Christians reign with Him on earth (</a:t>
            </a:r>
            <a:r>
              <a:rPr lang="en-US" b="1" dirty="0">
                <a:latin typeface="OldCentury" pitchFamily="2" charset="0"/>
              </a:rPr>
              <a:t>Romans 5:17; Revelation 5:10</a:t>
            </a:r>
            <a:r>
              <a:rPr lang="en-US" dirty="0">
                <a:latin typeface="Book Antiqua" pitchFamily="18" charset="0"/>
              </a:rPr>
              <a:t>)</a:t>
            </a:r>
          </a:p>
          <a:p>
            <a:r>
              <a:rPr lang="en-US" dirty="0">
                <a:latin typeface="Book Antiqua" pitchFamily="18" charset="0"/>
              </a:rPr>
              <a:t>Following judgment – reign in </a:t>
            </a:r>
            <a:r>
              <a:rPr lang="en-US" b="1" dirty="0">
                <a:latin typeface="OldCentury" pitchFamily="2" charset="0"/>
              </a:rPr>
              <a:t>heaven</a:t>
            </a:r>
          </a:p>
          <a:p>
            <a:r>
              <a:rPr lang="en-US" dirty="0">
                <a:latin typeface="Book Antiqua" pitchFamily="18" charset="0"/>
              </a:rPr>
              <a:t>This answers man’s longing to know about </a:t>
            </a:r>
            <a:r>
              <a:rPr lang="en-US" b="1" dirty="0">
                <a:latin typeface="OldCentury" pitchFamily="2" charset="0"/>
              </a:rPr>
              <a:t>future life</a:t>
            </a:r>
          </a:p>
          <a:p>
            <a:r>
              <a:rPr lang="en-US" dirty="0">
                <a:latin typeface="Book Antiqua" pitchFamily="18" charset="0"/>
              </a:rPr>
              <a:t>Perfect protection, perfect fellowship, provisions, and </a:t>
            </a:r>
            <a:r>
              <a:rPr lang="en-US" b="1" dirty="0">
                <a:latin typeface="OldCentury" pitchFamily="2" charset="0"/>
              </a:rPr>
              <a:t>service to God</a:t>
            </a:r>
          </a:p>
        </p:txBody>
      </p:sp>
      <p:sp>
        <p:nvSpPr>
          <p:cNvPr id="4" name="Rectangle 3">
            <a:extLst>
              <a:ext uri="{FF2B5EF4-FFF2-40B4-BE49-F238E27FC236}">
                <a16:creationId xmlns:a16="http://schemas.microsoft.com/office/drawing/2014/main" id="{2702ACEB-EA4E-4E1A-A3F0-AB1043A625C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396363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63"/>
            <a:ext cx="8229600" cy="769441"/>
          </a:xfrm>
          <a:solidFill>
            <a:schemeClr val="bg1"/>
          </a:solidFill>
        </p:spPr>
        <p:txBody>
          <a:bodyPr>
            <a:spAutoFit/>
          </a:bodyPr>
          <a:lstStyle/>
          <a:p>
            <a:r>
              <a:rPr lang="en-US" b="1" dirty="0">
                <a:latin typeface="OldCentury" pitchFamily="2" charset="0"/>
              </a:rPr>
              <a:t>Revelation 22:6</a:t>
            </a:r>
          </a:p>
        </p:txBody>
      </p:sp>
      <p:pic>
        <p:nvPicPr>
          <p:cNvPr id="3" name="Content Placeholder 3"/>
          <p:cNvPicPr>
            <a:picLocks noChangeAspect="1" noChangeArrowheads="1"/>
          </p:cNvPicPr>
          <p:nvPr/>
        </p:nvPicPr>
        <p:blipFill>
          <a:blip r:embed="rId2"/>
          <a:srcRect/>
          <a:stretch>
            <a:fillRect/>
          </a:stretch>
        </p:blipFill>
        <p:spPr bwMode="auto">
          <a:xfrm>
            <a:off x="1447800" y="1600200"/>
            <a:ext cx="6400800" cy="4895920"/>
          </a:xfrm>
          <a:prstGeom prst="rect">
            <a:avLst/>
          </a:prstGeom>
          <a:noFill/>
          <a:ln w="9525">
            <a:noFill/>
            <a:miter lim="800000"/>
            <a:headEnd/>
            <a:tailEnd/>
          </a:ln>
        </p:spPr>
      </p:pic>
      <p:sp>
        <p:nvSpPr>
          <p:cNvPr id="4" name="TextBox 3"/>
          <p:cNvSpPr txBox="1"/>
          <p:nvPr/>
        </p:nvSpPr>
        <p:spPr>
          <a:xfrm>
            <a:off x="2124565" y="2032035"/>
            <a:ext cx="4953000" cy="3108543"/>
          </a:xfrm>
          <a:prstGeom prst="rect">
            <a:avLst/>
          </a:prstGeom>
          <a:noFill/>
        </p:spPr>
        <p:txBody>
          <a:bodyPr wrap="square" rtlCol="0">
            <a:spAutoFit/>
          </a:bodyPr>
          <a:lstStyle/>
          <a:p>
            <a:pPr algn="ctr"/>
            <a:r>
              <a:rPr lang="en-US" sz="2800" i="1" dirty="0">
                <a:latin typeface="Book Antiqua" pitchFamily="18" charset="0"/>
              </a:rPr>
              <a:t>“</a:t>
            </a:r>
            <a:r>
              <a:rPr lang="en-US" sz="2800" b="1" i="1" dirty="0">
                <a:latin typeface="Book Antiqua" pitchFamily="18" charset="0"/>
              </a:rPr>
              <a:t>And he said unto me, </a:t>
            </a:r>
            <a:r>
              <a:rPr lang="en-US" sz="2800" b="1" i="1" u="sng" dirty="0">
                <a:latin typeface="Book Antiqua" pitchFamily="18" charset="0"/>
              </a:rPr>
              <a:t>These words are faithful and true</a:t>
            </a:r>
            <a:r>
              <a:rPr lang="en-US" sz="2800" b="1" i="1" dirty="0">
                <a:latin typeface="Book Antiqua" pitchFamily="18" charset="0"/>
              </a:rPr>
              <a:t>: and the Lord, the God of the spirits of the prophets, sent his angels to show unto his servants the things which must </a:t>
            </a:r>
            <a:r>
              <a:rPr lang="en-US" sz="2800" b="1" i="1" u="sng" dirty="0">
                <a:latin typeface="Book Antiqua" pitchFamily="18" charset="0"/>
              </a:rPr>
              <a:t>shortly come to pass</a:t>
            </a:r>
            <a:r>
              <a:rPr lang="en-US" sz="2800" i="1" dirty="0">
                <a:latin typeface="Book Antiqua" pitchFamily="18" charset="0"/>
              </a:rPr>
              <a:t>.”</a:t>
            </a:r>
          </a:p>
        </p:txBody>
      </p:sp>
      <p:sp>
        <p:nvSpPr>
          <p:cNvPr id="5" name="Rectangle 4">
            <a:extLst>
              <a:ext uri="{FF2B5EF4-FFF2-40B4-BE49-F238E27FC236}">
                <a16:creationId xmlns:a16="http://schemas.microsoft.com/office/drawing/2014/main" id="{2CEFF7DC-67FF-4E5F-B4E1-57DC7308D43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339681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541"/>
            <a:ext cx="8229600" cy="769441"/>
          </a:xfrm>
          <a:solidFill>
            <a:schemeClr val="bg1"/>
          </a:solidFill>
        </p:spPr>
        <p:txBody>
          <a:bodyPr>
            <a:spAutoFit/>
          </a:bodyPr>
          <a:lstStyle/>
          <a:p>
            <a:r>
              <a:rPr lang="en-US" b="1" cap="small" dirty="0">
                <a:latin typeface="OldCentury" pitchFamily="2" charset="0"/>
              </a:rPr>
              <a:t>Words are Faithful and True</a:t>
            </a:r>
          </a:p>
        </p:txBody>
      </p:sp>
      <p:sp>
        <p:nvSpPr>
          <p:cNvPr id="3" name="Content Placeholder 2"/>
          <p:cNvSpPr>
            <a:spLocks noGrp="1"/>
          </p:cNvSpPr>
          <p:nvPr>
            <p:ph idx="1"/>
          </p:nvPr>
        </p:nvSpPr>
        <p:spPr>
          <a:xfrm>
            <a:off x="457200" y="1600200"/>
            <a:ext cx="8229600" cy="5053691"/>
          </a:xfrm>
          <a:solidFill>
            <a:schemeClr val="bg1"/>
          </a:solidFill>
        </p:spPr>
        <p:txBody>
          <a:bodyPr>
            <a:spAutoFit/>
          </a:bodyPr>
          <a:lstStyle/>
          <a:p>
            <a:r>
              <a:rPr lang="en-US" dirty="0">
                <a:latin typeface="Book Antiqua" pitchFamily="18" charset="0"/>
              </a:rPr>
              <a:t>“Everything men have searched for in the flesh, God has promised to the faithful. </a:t>
            </a:r>
          </a:p>
          <a:p>
            <a:r>
              <a:rPr lang="en-US" dirty="0">
                <a:latin typeface="Book Antiqua" pitchFamily="18" charset="0"/>
              </a:rPr>
              <a:t>“Hope of better things to come anchors the soul (Heb. 6:19). </a:t>
            </a:r>
          </a:p>
          <a:p>
            <a:r>
              <a:rPr lang="en-US" dirty="0">
                <a:latin typeface="Book Antiqua" pitchFamily="18" charset="0"/>
              </a:rPr>
              <a:t>“Therefore, here is the fullest description of that hope often referred to by other New Testament writers (Rom. 8:18-25; 1 Cor. 15:19-58; 2 Cor. 4:16-5:4; Heb.11:13- 16; 1 Pet. 1:3-5).”</a:t>
            </a:r>
          </a:p>
          <a:p>
            <a:pPr lvl="1"/>
            <a:r>
              <a:rPr lang="en-US" sz="1800" dirty="0">
                <a:latin typeface="Book Antiqua" pitchFamily="18" charset="0"/>
              </a:rPr>
              <a:t>(Robert Harkrider, </a:t>
            </a:r>
            <a:r>
              <a:rPr lang="en-US" sz="1800" i="1" dirty="0" err="1">
                <a:latin typeface="Book Antiqua" pitchFamily="18" charset="0"/>
              </a:rPr>
              <a:t>Revlation</a:t>
            </a:r>
            <a:r>
              <a:rPr lang="en-US" sz="1800" dirty="0">
                <a:latin typeface="Book Antiqua" pitchFamily="18" charset="0"/>
              </a:rPr>
              <a:t>, Truth Commentaries, page 314)</a:t>
            </a:r>
          </a:p>
        </p:txBody>
      </p:sp>
      <p:sp>
        <p:nvSpPr>
          <p:cNvPr id="4" name="Rectangle 3">
            <a:extLst>
              <a:ext uri="{FF2B5EF4-FFF2-40B4-BE49-F238E27FC236}">
                <a16:creationId xmlns:a16="http://schemas.microsoft.com/office/drawing/2014/main" id="{61BF71C1-3D68-4E95-AE4B-AC615541918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1909094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a:solidFill>
            <a:schemeClr val="bg1"/>
          </a:solidFill>
        </p:spPr>
        <p:txBody>
          <a:bodyPr>
            <a:spAutoFit/>
          </a:bodyPr>
          <a:lstStyle/>
          <a:p>
            <a:r>
              <a:rPr lang="en-US" b="1" cap="small" dirty="0">
                <a:latin typeface="OldCentury" pitchFamily="2" charset="0"/>
              </a:rPr>
              <a:t>Words are Faithful and True</a:t>
            </a:r>
          </a:p>
        </p:txBody>
      </p:sp>
      <p:sp>
        <p:nvSpPr>
          <p:cNvPr id="3" name="Content Placeholder 2"/>
          <p:cNvSpPr>
            <a:spLocks noGrp="1"/>
          </p:cNvSpPr>
          <p:nvPr>
            <p:ph idx="1"/>
          </p:nvPr>
        </p:nvSpPr>
        <p:spPr>
          <a:xfrm>
            <a:off x="103695" y="1468225"/>
            <a:ext cx="8927183" cy="5262979"/>
          </a:xfrm>
          <a:solidFill>
            <a:schemeClr val="bg1"/>
          </a:solidFill>
        </p:spPr>
        <p:txBody>
          <a:bodyPr wrap="square">
            <a:spAutoFit/>
          </a:bodyPr>
          <a:lstStyle/>
          <a:p>
            <a:pPr>
              <a:spcBef>
                <a:spcPts val="0"/>
              </a:spcBef>
            </a:pPr>
            <a:r>
              <a:rPr lang="en-US" sz="2800" dirty="0">
                <a:latin typeface="Book Antiqua" panose="02040602050305030304" pitchFamily="18" charset="0"/>
              </a:rPr>
              <a:t>The message John has received is </a:t>
            </a:r>
            <a:r>
              <a:rPr lang="en-US" sz="2800" b="1" dirty="0">
                <a:latin typeface="Book Antiqua" panose="02040602050305030304" pitchFamily="18" charset="0"/>
              </a:rPr>
              <a:t>trustworthy</a:t>
            </a:r>
          </a:p>
          <a:p>
            <a:pPr>
              <a:spcBef>
                <a:spcPts val="0"/>
              </a:spcBef>
            </a:pPr>
            <a:r>
              <a:rPr lang="en-US" sz="2800" dirty="0">
                <a:latin typeface="Book Antiqua" pitchFamily="18" charset="0"/>
              </a:rPr>
              <a:t>Book opens and closes with – “</a:t>
            </a:r>
            <a:r>
              <a:rPr lang="en-US" sz="2800" b="1" dirty="0">
                <a:latin typeface="Book Antiqua" panose="02040602050305030304" pitchFamily="18" charset="0"/>
              </a:rPr>
              <a:t>must shortly come to pass</a:t>
            </a:r>
            <a:r>
              <a:rPr lang="en-US" sz="2800" dirty="0">
                <a:latin typeface="Book Antiqua" pitchFamily="18" charset="0"/>
              </a:rPr>
              <a:t>” (2:5, 16; 3:11).</a:t>
            </a:r>
          </a:p>
          <a:p>
            <a:pPr>
              <a:spcBef>
                <a:spcPts val="0"/>
              </a:spcBef>
            </a:pPr>
            <a:r>
              <a:rPr lang="en-US" sz="2800" dirty="0">
                <a:latin typeface="Book Antiqua" pitchFamily="18" charset="0"/>
              </a:rPr>
              <a:t>Three times the expression is found </a:t>
            </a:r>
            <a:r>
              <a:rPr lang="en-US" sz="2800" b="1" dirty="0">
                <a:latin typeface="Book Antiqua" pitchFamily="18" charset="0"/>
              </a:rPr>
              <a:t>in the closing</a:t>
            </a:r>
            <a:r>
              <a:rPr lang="en-US" sz="2800" dirty="0">
                <a:latin typeface="Book Antiqua" pitchFamily="18" charset="0"/>
              </a:rPr>
              <a:t> of the book (22:7, 12, 20).</a:t>
            </a:r>
          </a:p>
          <a:p>
            <a:pPr>
              <a:spcBef>
                <a:spcPts val="0"/>
              </a:spcBef>
            </a:pPr>
            <a:r>
              <a:rPr lang="en-US" sz="2800" dirty="0">
                <a:latin typeface="Book Antiqua" pitchFamily="18" charset="0"/>
              </a:rPr>
              <a:t>If these things have not yet occurred – there was </a:t>
            </a:r>
            <a:r>
              <a:rPr lang="en-US" sz="2800" b="1" dirty="0">
                <a:latin typeface="Book Antiqua" panose="02040602050305030304" pitchFamily="18" charset="0"/>
              </a:rPr>
              <a:t>no comfort</a:t>
            </a:r>
            <a:r>
              <a:rPr lang="en-US" sz="2800" dirty="0">
                <a:latin typeface="Book Antiqua" pitchFamily="18" charset="0"/>
              </a:rPr>
              <a:t> to those who were addressed!</a:t>
            </a:r>
          </a:p>
          <a:p>
            <a:pPr>
              <a:spcBef>
                <a:spcPts val="0"/>
              </a:spcBef>
            </a:pPr>
            <a:r>
              <a:rPr lang="en-US" sz="2800" dirty="0">
                <a:latin typeface="Book Antiqua" pitchFamily="18" charset="0"/>
              </a:rPr>
              <a:t>Christ is certainly </a:t>
            </a:r>
            <a:r>
              <a:rPr lang="en-US" sz="2800" b="1" dirty="0">
                <a:latin typeface="Book Antiqua" panose="02040602050305030304" pitchFamily="18" charset="0"/>
              </a:rPr>
              <a:t>coming again.</a:t>
            </a:r>
          </a:p>
          <a:p>
            <a:pPr lvl="1">
              <a:spcBef>
                <a:spcPts val="0"/>
              </a:spcBef>
            </a:pPr>
            <a:r>
              <a:rPr lang="en-US" dirty="0">
                <a:latin typeface="Book Antiqua" panose="02040602050305030304" pitchFamily="18" charset="0"/>
              </a:rPr>
              <a:t>This expression may also serve as a warning regarding the manner of His second coming to judge the world (16:15; 1 Thessalonians 5:1-3;</a:t>
            </a:r>
            <a:br>
              <a:rPr lang="en-US" dirty="0">
                <a:latin typeface="Book Antiqua" panose="02040602050305030304" pitchFamily="18" charset="0"/>
              </a:rPr>
            </a:br>
            <a:r>
              <a:rPr lang="en-US" dirty="0">
                <a:latin typeface="Book Antiqua" panose="02040602050305030304" pitchFamily="18" charset="0"/>
              </a:rPr>
              <a:t>2 Peter 3:10).</a:t>
            </a:r>
          </a:p>
        </p:txBody>
      </p:sp>
      <p:sp>
        <p:nvSpPr>
          <p:cNvPr id="4" name="Rectangle 3">
            <a:extLst>
              <a:ext uri="{FF2B5EF4-FFF2-40B4-BE49-F238E27FC236}">
                <a16:creationId xmlns:a16="http://schemas.microsoft.com/office/drawing/2014/main" id="{61BF71C1-3D68-4E95-AE4B-AC615541918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4919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936"/>
            <a:ext cx="8229600" cy="769441"/>
          </a:xfrm>
          <a:solidFill>
            <a:schemeClr val="bg1"/>
          </a:solidFill>
        </p:spPr>
        <p:txBody>
          <a:bodyPr>
            <a:spAutoFit/>
          </a:bodyPr>
          <a:lstStyle/>
          <a:p>
            <a:r>
              <a:rPr lang="en-US" b="1" dirty="0">
                <a:latin typeface="OldCentury" pitchFamily="2" charset="0"/>
              </a:rPr>
              <a:t>Revelation 22:7</a:t>
            </a:r>
          </a:p>
        </p:txBody>
      </p:sp>
      <p:pic>
        <p:nvPicPr>
          <p:cNvPr id="3" name="Content Placeholder 3"/>
          <p:cNvPicPr>
            <a:picLocks noChangeAspect="1" noChangeArrowheads="1"/>
          </p:cNvPicPr>
          <p:nvPr/>
        </p:nvPicPr>
        <p:blipFill>
          <a:blip r:embed="rId2"/>
          <a:srcRect/>
          <a:stretch>
            <a:fillRect/>
          </a:stretch>
        </p:blipFill>
        <p:spPr bwMode="auto">
          <a:xfrm>
            <a:off x="1447800" y="1600200"/>
            <a:ext cx="6400800" cy="4457700"/>
          </a:xfrm>
          <a:prstGeom prst="rect">
            <a:avLst/>
          </a:prstGeom>
          <a:noFill/>
          <a:ln w="9525">
            <a:noFill/>
            <a:miter lim="800000"/>
            <a:headEnd/>
            <a:tailEnd/>
          </a:ln>
        </p:spPr>
      </p:pic>
      <p:sp>
        <p:nvSpPr>
          <p:cNvPr id="4" name="TextBox 3"/>
          <p:cNvSpPr txBox="1"/>
          <p:nvPr/>
        </p:nvSpPr>
        <p:spPr>
          <a:xfrm>
            <a:off x="2124565" y="2172092"/>
            <a:ext cx="4953000" cy="2062103"/>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behold, I come quickly. </a:t>
            </a:r>
            <a:r>
              <a:rPr lang="en-US" sz="3200" b="1" i="1" u="sng" dirty="0">
                <a:latin typeface="Book Antiqua" pitchFamily="18" charset="0"/>
              </a:rPr>
              <a:t>Blessed</a:t>
            </a:r>
            <a:r>
              <a:rPr lang="en-US" sz="3200" b="1" i="1" dirty="0">
                <a:latin typeface="Book Antiqua" pitchFamily="18" charset="0"/>
              </a:rPr>
              <a:t> is he that keepeth the words of the prophecy of this book</a:t>
            </a:r>
            <a:r>
              <a:rPr lang="en-US" sz="3200" i="1" dirty="0">
                <a:latin typeface="Book Antiqua" pitchFamily="18" charset="0"/>
              </a:rPr>
              <a:t>.”</a:t>
            </a:r>
          </a:p>
        </p:txBody>
      </p:sp>
      <p:sp>
        <p:nvSpPr>
          <p:cNvPr id="5" name="Rectangle 4">
            <a:extLst>
              <a:ext uri="{FF2B5EF4-FFF2-40B4-BE49-F238E27FC236}">
                <a16:creationId xmlns:a16="http://schemas.microsoft.com/office/drawing/2014/main" id="{FEB00D0E-14D8-4F43-8F25-4CEB7063939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279302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510"/>
            <a:ext cx="8229600" cy="762000"/>
          </a:xfrm>
          <a:solidFill>
            <a:schemeClr val="bg1"/>
          </a:solidFill>
        </p:spPr>
        <p:txBody>
          <a:bodyPr>
            <a:spAutoFit/>
          </a:bodyPr>
          <a:lstStyle/>
          <a:p>
            <a:r>
              <a:rPr lang="en-US" b="1" cap="small" dirty="0">
                <a:latin typeface="OldCentury" pitchFamily="2" charset="0"/>
              </a:rPr>
              <a:t>Beatitudes of Revelation</a:t>
            </a:r>
          </a:p>
        </p:txBody>
      </p:sp>
      <p:sp>
        <p:nvSpPr>
          <p:cNvPr id="3" name="Content Placeholder 2"/>
          <p:cNvSpPr>
            <a:spLocks noGrp="1"/>
          </p:cNvSpPr>
          <p:nvPr>
            <p:ph idx="1"/>
          </p:nvPr>
        </p:nvSpPr>
        <p:spPr>
          <a:xfrm>
            <a:off x="75414" y="1538729"/>
            <a:ext cx="9002598" cy="5001369"/>
          </a:xfrm>
          <a:solidFill>
            <a:schemeClr val="bg1"/>
          </a:solidFill>
        </p:spPr>
        <p:txBody>
          <a:bodyPr wrap="square">
            <a:spAutoFit/>
          </a:bodyPr>
          <a:lstStyle/>
          <a:p>
            <a:pPr>
              <a:spcBef>
                <a:spcPts val="0"/>
              </a:spcBef>
            </a:pPr>
            <a:r>
              <a:rPr lang="en-US" sz="2900" dirty="0">
                <a:latin typeface="Book Antiqua" panose="02040602050305030304" pitchFamily="18" charset="0"/>
              </a:rPr>
              <a:t>Blessed is he that reads (</a:t>
            </a:r>
            <a:r>
              <a:rPr lang="en-US" sz="2900" b="1" dirty="0">
                <a:latin typeface="Book Antiqua" panose="02040602050305030304" pitchFamily="18" charset="0"/>
              </a:rPr>
              <a:t>1:3</a:t>
            </a:r>
            <a:r>
              <a:rPr lang="en-US" sz="2900" dirty="0">
                <a:latin typeface="Book Antiqua" pitchFamily="18" charset="0"/>
              </a:rPr>
              <a:t>)</a:t>
            </a:r>
          </a:p>
          <a:p>
            <a:pPr>
              <a:spcBef>
                <a:spcPts val="0"/>
              </a:spcBef>
            </a:pPr>
            <a:r>
              <a:rPr lang="en-US" sz="2900" dirty="0">
                <a:latin typeface="Book Antiqua" pitchFamily="18" charset="0"/>
              </a:rPr>
              <a:t>Blessed is he that hears (</a:t>
            </a:r>
            <a:r>
              <a:rPr lang="en-US" sz="2900" b="1" dirty="0">
                <a:latin typeface="Book Antiqua" panose="02040602050305030304" pitchFamily="18" charset="0"/>
              </a:rPr>
              <a:t>1:3</a:t>
            </a:r>
            <a:r>
              <a:rPr lang="en-US" sz="2900" dirty="0">
                <a:latin typeface="Book Antiqua" pitchFamily="18" charset="0"/>
              </a:rPr>
              <a:t>)</a:t>
            </a:r>
          </a:p>
          <a:p>
            <a:pPr>
              <a:spcBef>
                <a:spcPts val="0"/>
              </a:spcBef>
            </a:pPr>
            <a:r>
              <a:rPr lang="en-US" sz="2900" dirty="0">
                <a:latin typeface="Book Antiqua" pitchFamily="18" charset="0"/>
              </a:rPr>
              <a:t>Blessed is he keeps those things written (</a:t>
            </a:r>
            <a:r>
              <a:rPr lang="en-US" sz="2900" b="1" dirty="0">
                <a:latin typeface="Book Antiqua" panose="02040602050305030304" pitchFamily="18" charset="0"/>
              </a:rPr>
              <a:t>1:3</a:t>
            </a:r>
            <a:r>
              <a:rPr lang="en-US" sz="2900" dirty="0">
                <a:latin typeface="Book Antiqua" pitchFamily="18" charset="0"/>
              </a:rPr>
              <a:t>)</a:t>
            </a:r>
          </a:p>
          <a:p>
            <a:pPr>
              <a:spcBef>
                <a:spcPts val="0"/>
              </a:spcBef>
            </a:pPr>
            <a:r>
              <a:rPr lang="en-US" sz="2900" dirty="0">
                <a:latin typeface="Book Antiqua" pitchFamily="18" charset="0"/>
              </a:rPr>
              <a:t>Blessed are those who die in the Lord (</a:t>
            </a:r>
            <a:r>
              <a:rPr lang="en-US" sz="2900" b="1" dirty="0">
                <a:latin typeface="Book Antiqua" panose="02040602050305030304" pitchFamily="18" charset="0"/>
              </a:rPr>
              <a:t>14:13</a:t>
            </a:r>
            <a:r>
              <a:rPr lang="en-US" sz="2900" dirty="0">
                <a:latin typeface="Book Antiqua" pitchFamily="18" charset="0"/>
              </a:rPr>
              <a:t>)</a:t>
            </a:r>
          </a:p>
          <a:p>
            <a:pPr>
              <a:spcBef>
                <a:spcPts val="0"/>
              </a:spcBef>
            </a:pPr>
            <a:r>
              <a:rPr lang="en-US" sz="2900" dirty="0">
                <a:latin typeface="Book Antiqua" pitchFamily="18" charset="0"/>
              </a:rPr>
              <a:t>Blessed are those who wash their garments (</a:t>
            </a:r>
            <a:r>
              <a:rPr lang="en-US" sz="2900" b="1" dirty="0">
                <a:latin typeface="Book Antiqua" panose="02040602050305030304" pitchFamily="18" charset="0"/>
              </a:rPr>
              <a:t>16:15</a:t>
            </a:r>
            <a:r>
              <a:rPr lang="en-US" sz="2900" dirty="0">
                <a:latin typeface="Book Antiqua" pitchFamily="18" charset="0"/>
              </a:rPr>
              <a:t>)</a:t>
            </a:r>
          </a:p>
          <a:p>
            <a:pPr>
              <a:spcBef>
                <a:spcPts val="0"/>
              </a:spcBef>
            </a:pPr>
            <a:r>
              <a:rPr lang="en-US" sz="2900" dirty="0">
                <a:latin typeface="Book Antiqua" pitchFamily="18" charset="0"/>
              </a:rPr>
              <a:t>Blessed are those called to the marriage supper (</a:t>
            </a:r>
            <a:r>
              <a:rPr lang="en-US" sz="2900" b="1" dirty="0">
                <a:latin typeface="Book Antiqua" panose="02040602050305030304" pitchFamily="18" charset="0"/>
              </a:rPr>
              <a:t>19:9</a:t>
            </a:r>
            <a:r>
              <a:rPr lang="en-US" sz="2900" dirty="0">
                <a:latin typeface="Book Antiqua" pitchFamily="18" charset="0"/>
              </a:rPr>
              <a:t>)</a:t>
            </a:r>
          </a:p>
          <a:p>
            <a:pPr>
              <a:spcBef>
                <a:spcPts val="0"/>
              </a:spcBef>
            </a:pPr>
            <a:r>
              <a:rPr lang="en-US" sz="2900" dirty="0">
                <a:latin typeface="Book Antiqua" pitchFamily="18" charset="0"/>
              </a:rPr>
              <a:t>Blessed are all who have part in first resurrection (</a:t>
            </a:r>
            <a:r>
              <a:rPr lang="en-US" sz="2900" b="1" dirty="0">
                <a:latin typeface="Book Antiqua" panose="02040602050305030304" pitchFamily="18" charset="0"/>
              </a:rPr>
              <a:t>20:6</a:t>
            </a:r>
            <a:r>
              <a:rPr lang="en-US" sz="2900" dirty="0">
                <a:latin typeface="Book Antiqua" pitchFamily="18" charset="0"/>
              </a:rPr>
              <a:t>)</a:t>
            </a:r>
          </a:p>
          <a:p>
            <a:pPr>
              <a:spcBef>
                <a:spcPts val="0"/>
              </a:spcBef>
            </a:pPr>
            <a:r>
              <a:rPr lang="en-US" sz="2900" dirty="0">
                <a:latin typeface="Book Antiqua" pitchFamily="18" charset="0"/>
              </a:rPr>
              <a:t>Blessed these who keep words of prophecies (</a:t>
            </a:r>
            <a:r>
              <a:rPr lang="en-US" sz="2900" b="1" dirty="0">
                <a:latin typeface="Book Antiqua" panose="02040602050305030304" pitchFamily="18" charset="0"/>
              </a:rPr>
              <a:t>22:7</a:t>
            </a:r>
            <a:r>
              <a:rPr lang="en-US" sz="2900" dirty="0">
                <a:latin typeface="Book Antiqua" pitchFamily="18" charset="0"/>
              </a:rPr>
              <a:t>)</a:t>
            </a:r>
          </a:p>
          <a:p>
            <a:pPr>
              <a:spcBef>
                <a:spcPts val="0"/>
              </a:spcBef>
            </a:pPr>
            <a:r>
              <a:rPr lang="en-US" sz="2900" dirty="0">
                <a:latin typeface="Book Antiqua" pitchFamily="18" charset="0"/>
              </a:rPr>
              <a:t>Blessed who obey His commandments (</a:t>
            </a:r>
            <a:r>
              <a:rPr lang="en-US" sz="2900" b="1" dirty="0">
                <a:latin typeface="Book Antiqua" panose="02040602050305030304" pitchFamily="18" charset="0"/>
              </a:rPr>
              <a:t>22:14</a:t>
            </a:r>
            <a:r>
              <a:rPr lang="en-US" sz="2900" dirty="0">
                <a:latin typeface="Book Antiqua" pitchFamily="18" charset="0"/>
              </a:rPr>
              <a:t>)</a:t>
            </a:r>
          </a:p>
        </p:txBody>
      </p:sp>
      <p:sp>
        <p:nvSpPr>
          <p:cNvPr id="4" name="Rectangle 3">
            <a:extLst>
              <a:ext uri="{FF2B5EF4-FFF2-40B4-BE49-F238E27FC236}">
                <a16:creationId xmlns:a16="http://schemas.microsoft.com/office/drawing/2014/main" id="{75C5BAA6-9128-4193-9211-E3F0CB9B962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404208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533"/>
            <a:ext cx="8229600" cy="769441"/>
          </a:xfrm>
          <a:solidFill>
            <a:schemeClr val="bg1"/>
          </a:solidFill>
        </p:spPr>
        <p:txBody>
          <a:bodyPr>
            <a:spAutoFit/>
          </a:bodyPr>
          <a:lstStyle/>
          <a:p>
            <a:r>
              <a:rPr lang="en-US" b="1" dirty="0">
                <a:latin typeface="OldCentury" pitchFamily="2" charset="0"/>
              </a:rPr>
              <a:t>Revelation 22:8</a:t>
            </a:r>
          </a:p>
        </p:txBody>
      </p:sp>
      <p:pic>
        <p:nvPicPr>
          <p:cNvPr id="3" name="Content Placeholder 3"/>
          <p:cNvPicPr>
            <a:picLocks noChangeAspect="1" noChangeArrowheads="1"/>
          </p:cNvPicPr>
          <p:nvPr/>
        </p:nvPicPr>
        <p:blipFill>
          <a:blip r:embed="rId2"/>
          <a:srcRect/>
          <a:stretch>
            <a:fillRect/>
          </a:stretch>
        </p:blipFill>
        <p:spPr bwMode="auto">
          <a:xfrm>
            <a:off x="1371600" y="1295400"/>
            <a:ext cx="6400800" cy="5334000"/>
          </a:xfrm>
          <a:prstGeom prst="rect">
            <a:avLst/>
          </a:prstGeom>
          <a:noFill/>
          <a:ln w="9525">
            <a:noFill/>
            <a:miter lim="800000"/>
            <a:headEnd/>
            <a:tailEnd/>
          </a:ln>
        </p:spPr>
      </p:pic>
      <p:sp>
        <p:nvSpPr>
          <p:cNvPr id="4" name="TextBox 3"/>
          <p:cNvSpPr txBox="1"/>
          <p:nvPr/>
        </p:nvSpPr>
        <p:spPr>
          <a:xfrm>
            <a:off x="2050113" y="1663957"/>
            <a:ext cx="4953000" cy="353943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a:t>
            </a:r>
            <a:r>
              <a:rPr lang="en-US" sz="3200" b="1" i="1" u="sng" dirty="0">
                <a:latin typeface="Book Antiqua" pitchFamily="18" charset="0"/>
              </a:rPr>
              <a:t>I John </a:t>
            </a:r>
            <a:r>
              <a:rPr lang="en-US" sz="3200" b="1" i="1" dirty="0">
                <a:latin typeface="Book Antiqua" pitchFamily="18" charset="0"/>
              </a:rPr>
              <a:t>am he that heard and saw these things. And when </a:t>
            </a:r>
            <a:r>
              <a:rPr lang="en-US" sz="3200" b="1" i="1" u="sng" dirty="0">
                <a:latin typeface="Book Antiqua" pitchFamily="18" charset="0"/>
              </a:rPr>
              <a:t>I heard </a:t>
            </a:r>
            <a:r>
              <a:rPr lang="en-US" sz="3200" b="1" i="1" dirty="0">
                <a:latin typeface="Book Antiqua" pitchFamily="18" charset="0"/>
              </a:rPr>
              <a:t>and saw, </a:t>
            </a:r>
            <a:r>
              <a:rPr lang="en-US" sz="3200" b="1" i="1" u="sng" dirty="0">
                <a:latin typeface="Book Antiqua" pitchFamily="18" charset="0"/>
              </a:rPr>
              <a:t>I fell down </a:t>
            </a:r>
            <a:r>
              <a:rPr lang="en-US" sz="3200" b="1" i="1" dirty="0">
                <a:latin typeface="Book Antiqua" pitchFamily="18" charset="0"/>
              </a:rPr>
              <a:t>to worship before the feet of the angel that </a:t>
            </a:r>
            <a:r>
              <a:rPr lang="en-US" sz="3200" b="1" i="1" u="sng" dirty="0">
                <a:latin typeface="Book Antiqua" pitchFamily="18" charset="0"/>
              </a:rPr>
              <a:t>showed me </a:t>
            </a:r>
            <a:r>
              <a:rPr lang="en-US" sz="3200" b="1" i="1" dirty="0">
                <a:latin typeface="Book Antiqua" pitchFamily="18" charset="0"/>
              </a:rPr>
              <a:t>these things</a:t>
            </a:r>
            <a:r>
              <a:rPr lang="en-US" sz="3200" i="1" dirty="0">
                <a:latin typeface="Book Antiqua" pitchFamily="18" charset="0"/>
              </a:rPr>
              <a:t>.”</a:t>
            </a:r>
          </a:p>
        </p:txBody>
      </p:sp>
      <p:sp>
        <p:nvSpPr>
          <p:cNvPr id="5" name="Rectangle 4">
            <a:extLst>
              <a:ext uri="{FF2B5EF4-FFF2-40B4-BE49-F238E27FC236}">
                <a16:creationId xmlns:a16="http://schemas.microsoft.com/office/drawing/2014/main" id="{5D693EBF-C40D-4A15-B348-6FAC0DC7D95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391741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2"/>
            <a:ext cx="7772400" cy="1470025"/>
          </a:xfrm>
        </p:spPr>
        <p:txBody>
          <a:bodyPr>
            <a:spAutoFit/>
          </a:bodyPr>
          <a:lstStyle/>
          <a:p>
            <a:r>
              <a:rPr lang="en-US" b="1" cap="small" dirty="0">
                <a:solidFill>
                  <a:schemeClr val="bg1"/>
                </a:solidFill>
                <a:latin typeface="Elephant" pitchFamily="18" charset="0"/>
              </a:rPr>
              <a:t>Book of Revelation:</a:t>
            </a:r>
            <a:br>
              <a:rPr lang="en-US" b="1" cap="small" dirty="0">
                <a:solidFill>
                  <a:schemeClr val="bg1"/>
                </a:solidFill>
                <a:latin typeface="Elephant" pitchFamily="18" charset="0"/>
              </a:rPr>
            </a:br>
            <a:r>
              <a:rPr lang="en-US" b="1" cap="small" dirty="0">
                <a:solidFill>
                  <a:schemeClr val="bg1"/>
                </a:solidFill>
                <a:latin typeface="Elephant" pitchFamily="18" charset="0"/>
              </a:rPr>
              <a:t>Chapter 22</a:t>
            </a:r>
          </a:p>
        </p:txBody>
      </p:sp>
      <p:sp>
        <p:nvSpPr>
          <p:cNvPr id="3" name="Subtitle 2"/>
          <p:cNvSpPr>
            <a:spLocks noGrp="1"/>
          </p:cNvSpPr>
          <p:nvPr>
            <p:ph type="subTitle" idx="1"/>
          </p:nvPr>
        </p:nvSpPr>
        <p:spPr>
          <a:xfrm>
            <a:off x="762000" y="5181600"/>
            <a:ext cx="7696200" cy="1311128"/>
          </a:xfrm>
          <a:solidFill>
            <a:schemeClr val="bg1"/>
          </a:solidFill>
          <a:ln w="38100">
            <a:solidFill>
              <a:srgbClr val="FF0000"/>
            </a:solidFill>
          </a:ln>
        </p:spPr>
        <p:txBody>
          <a:bodyPr>
            <a:spAutoFit/>
          </a:bodyPr>
          <a:lstStyle/>
          <a:p>
            <a:r>
              <a:rPr lang="en-US" sz="3600" b="1" cap="small" dirty="0">
                <a:solidFill>
                  <a:schemeClr val="tx1"/>
                </a:solidFill>
                <a:latin typeface="Georgia" pitchFamily="18" charset="0"/>
              </a:rPr>
              <a:t>Wrapping Up The Apocalypse</a:t>
            </a:r>
          </a:p>
          <a:p>
            <a:r>
              <a:rPr lang="en-US" sz="3600" cap="small" dirty="0">
                <a:solidFill>
                  <a:schemeClr val="tx1"/>
                </a:solidFill>
                <a:latin typeface="OldCentury" pitchFamily="2" charset="0"/>
              </a:rPr>
              <a:t>“</a:t>
            </a:r>
            <a:r>
              <a:rPr lang="en-US" sz="3600" b="1" cap="small" dirty="0">
                <a:solidFill>
                  <a:schemeClr val="tx1"/>
                </a:solidFill>
                <a:latin typeface="OldCentury" pitchFamily="2" charset="0"/>
              </a:rPr>
              <a:t>The River of Life</a:t>
            </a:r>
            <a:r>
              <a:rPr lang="en-US" sz="3600" cap="small" dirty="0">
                <a:solidFill>
                  <a:schemeClr val="tx1"/>
                </a:solidFill>
                <a:latin typeface="OldCentury" pitchFamily="2" charset="0"/>
              </a:rPr>
              <a:t>”</a:t>
            </a:r>
          </a:p>
        </p:txBody>
      </p:sp>
      <p:pic>
        <p:nvPicPr>
          <p:cNvPr id="1026" name="Picture 2" descr="D:\72 dpi JPEG\35 Though the G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629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99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679"/>
            <a:ext cx="8229600" cy="769441"/>
          </a:xfrm>
          <a:solidFill>
            <a:schemeClr val="bg1"/>
          </a:solidFill>
        </p:spPr>
        <p:txBody>
          <a:bodyPr>
            <a:spAutoFit/>
          </a:bodyPr>
          <a:lstStyle/>
          <a:p>
            <a:r>
              <a:rPr lang="en-US" b="1" dirty="0">
                <a:latin typeface="OldCentury" pitchFamily="2" charset="0"/>
              </a:rPr>
              <a:t>Revelation 22:9</a:t>
            </a:r>
          </a:p>
        </p:txBody>
      </p:sp>
      <p:pic>
        <p:nvPicPr>
          <p:cNvPr id="3" name="Content Placeholder 3"/>
          <p:cNvPicPr>
            <a:picLocks noChangeAspect="1" noChangeArrowheads="1"/>
          </p:cNvPicPr>
          <p:nvPr/>
        </p:nvPicPr>
        <p:blipFill>
          <a:blip r:embed="rId2"/>
          <a:srcRect/>
          <a:stretch>
            <a:fillRect/>
          </a:stretch>
        </p:blipFill>
        <p:spPr bwMode="auto">
          <a:xfrm>
            <a:off x="1371600" y="1295400"/>
            <a:ext cx="6400800" cy="5334000"/>
          </a:xfrm>
          <a:prstGeom prst="rect">
            <a:avLst/>
          </a:prstGeom>
          <a:noFill/>
          <a:ln w="9525">
            <a:noFill/>
            <a:miter lim="800000"/>
            <a:headEnd/>
            <a:tailEnd/>
          </a:ln>
        </p:spPr>
      </p:pic>
      <p:sp>
        <p:nvSpPr>
          <p:cNvPr id="4" name="TextBox 3"/>
          <p:cNvSpPr txBox="1"/>
          <p:nvPr/>
        </p:nvSpPr>
        <p:spPr>
          <a:xfrm>
            <a:off x="2050113" y="1666782"/>
            <a:ext cx="4953000" cy="353943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he saith unto me, See thou do it not: I am a fellow-servant with thee and with thy brethren the prophets, and with them that keep the words of this book: worship God</a:t>
            </a:r>
            <a:r>
              <a:rPr lang="en-US" sz="3200" i="1" dirty="0">
                <a:latin typeface="Book Antiqua" pitchFamily="18" charset="0"/>
              </a:rPr>
              <a:t>.”</a:t>
            </a:r>
          </a:p>
        </p:txBody>
      </p:sp>
      <p:sp>
        <p:nvSpPr>
          <p:cNvPr id="5" name="Rectangle 4">
            <a:extLst>
              <a:ext uri="{FF2B5EF4-FFF2-40B4-BE49-F238E27FC236}">
                <a16:creationId xmlns:a16="http://schemas.microsoft.com/office/drawing/2014/main" id="{A69FFD9B-3185-4C70-8BE4-76511AE3BCD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18369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814"/>
            <a:ext cx="8229600" cy="769441"/>
          </a:xfrm>
          <a:solidFill>
            <a:schemeClr val="bg1"/>
          </a:solidFill>
        </p:spPr>
        <p:txBody>
          <a:bodyPr>
            <a:spAutoFit/>
          </a:bodyPr>
          <a:lstStyle/>
          <a:p>
            <a:r>
              <a:rPr lang="en-US" b="1" dirty="0">
                <a:latin typeface="OldCentury" pitchFamily="2" charset="0"/>
              </a:rPr>
              <a:t>Revelation 22:10</a:t>
            </a:r>
          </a:p>
        </p:txBody>
      </p:sp>
      <p:pic>
        <p:nvPicPr>
          <p:cNvPr id="3" name="Content Placeholder 3"/>
          <p:cNvPicPr>
            <a:picLocks noChangeAspect="1" noChangeArrowheads="1"/>
          </p:cNvPicPr>
          <p:nvPr/>
        </p:nvPicPr>
        <p:blipFill>
          <a:blip r:embed="rId2"/>
          <a:srcRect/>
          <a:stretch>
            <a:fillRect/>
          </a:stretch>
        </p:blipFill>
        <p:spPr bwMode="auto">
          <a:xfrm>
            <a:off x="1371600" y="1371600"/>
            <a:ext cx="6400800" cy="4505325"/>
          </a:xfrm>
          <a:prstGeom prst="rect">
            <a:avLst/>
          </a:prstGeom>
          <a:noFill/>
          <a:ln w="9525">
            <a:noFill/>
            <a:miter lim="800000"/>
            <a:headEnd/>
            <a:tailEnd/>
          </a:ln>
        </p:spPr>
      </p:pic>
      <p:sp>
        <p:nvSpPr>
          <p:cNvPr id="4" name="TextBox 3"/>
          <p:cNvSpPr txBox="1"/>
          <p:nvPr/>
        </p:nvSpPr>
        <p:spPr>
          <a:xfrm>
            <a:off x="2067219" y="1992198"/>
            <a:ext cx="4953000" cy="2062103"/>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he saith unto me, Seal not up the words of the prophecy of this book; for the time is at hand</a:t>
            </a:r>
            <a:r>
              <a:rPr lang="en-US" sz="3200" i="1" dirty="0">
                <a:latin typeface="Book Antiqua" pitchFamily="18" charset="0"/>
              </a:rPr>
              <a:t>.”</a:t>
            </a:r>
          </a:p>
        </p:txBody>
      </p:sp>
      <p:sp>
        <p:nvSpPr>
          <p:cNvPr id="5" name="Rectangle 4">
            <a:extLst>
              <a:ext uri="{FF2B5EF4-FFF2-40B4-BE49-F238E27FC236}">
                <a16:creationId xmlns:a16="http://schemas.microsoft.com/office/drawing/2014/main" id="{4719F593-9811-4848-BAF0-EE121AECC43A}"/>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102102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11"/>
            <a:ext cx="8229600" cy="769441"/>
          </a:xfrm>
          <a:solidFill>
            <a:schemeClr val="bg1"/>
          </a:solidFill>
        </p:spPr>
        <p:txBody>
          <a:bodyPr>
            <a:spAutoFit/>
          </a:bodyPr>
          <a:lstStyle/>
          <a:p>
            <a:r>
              <a:rPr lang="en-US" b="1" dirty="0">
                <a:latin typeface="OldCentury" pitchFamily="2" charset="0"/>
              </a:rPr>
              <a:t>Revelation 22:1</a:t>
            </a:r>
          </a:p>
        </p:txBody>
      </p:sp>
      <p:pic>
        <p:nvPicPr>
          <p:cNvPr id="3" name="Content Placeholder 3"/>
          <p:cNvPicPr>
            <a:picLocks noChangeAspect="1" noChangeArrowheads="1"/>
          </p:cNvPicPr>
          <p:nvPr/>
        </p:nvPicPr>
        <p:blipFill>
          <a:blip r:embed="rId2"/>
          <a:srcRect/>
          <a:stretch>
            <a:fillRect/>
          </a:stretch>
        </p:blipFill>
        <p:spPr bwMode="auto">
          <a:xfrm>
            <a:off x="1447800" y="1600200"/>
            <a:ext cx="6400800" cy="4895920"/>
          </a:xfrm>
          <a:prstGeom prst="rect">
            <a:avLst/>
          </a:prstGeom>
          <a:noFill/>
          <a:ln w="9525">
            <a:noFill/>
            <a:miter lim="800000"/>
            <a:headEnd/>
            <a:tailEnd/>
          </a:ln>
        </p:spPr>
      </p:pic>
      <p:sp>
        <p:nvSpPr>
          <p:cNvPr id="4" name="TextBox 3"/>
          <p:cNvSpPr txBox="1"/>
          <p:nvPr/>
        </p:nvSpPr>
        <p:spPr>
          <a:xfrm>
            <a:off x="2200373" y="2047973"/>
            <a:ext cx="4800600" cy="3046988"/>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he showed me a river of water of life, bright as crystal, proceeding out of the throne of God and of the Lamb</a:t>
            </a:r>
            <a:r>
              <a:rPr lang="en-US" sz="3200" i="1" dirty="0">
                <a:latin typeface="Book Antiqua" pitchFamily="18" charset="0"/>
              </a:rPr>
              <a:t>,”</a:t>
            </a:r>
          </a:p>
        </p:txBody>
      </p:sp>
      <p:sp>
        <p:nvSpPr>
          <p:cNvPr id="5" name="Rectangle 4">
            <a:extLst>
              <a:ext uri="{FF2B5EF4-FFF2-40B4-BE49-F238E27FC236}">
                <a16:creationId xmlns:a16="http://schemas.microsoft.com/office/drawing/2014/main" id="{1FD7D3C3-1E94-4FF4-9FA8-04A39ED476B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40184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504"/>
            <a:ext cx="8229600" cy="1200329"/>
          </a:xfrm>
          <a:solidFill>
            <a:schemeClr val="bg1"/>
          </a:solidFill>
        </p:spPr>
        <p:txBody>
          <a:bodyPr>
            <a:spAutoFit/>
          </a:bodyPr>
          <a:lstStyle/>
          <a:p>
            <a:r>
              <a:rPr lang="en-US" sz="3600" b="1" dirty="0">
                <a:latin typeface="Book Antiqua" pitchFamily="18" charset="0"/>
              </a:rPr>
              <a:t>Satan is the merchant of death!</a:t>
            </a:r>
            <a:br>
              <a:rPr lang="en-US" sz="3600" b="1" dirty="0">
                <a:latin typeface="Book Antiqua" pitchFamily="18" charset="0"/>
              </a:rPr>
            </a:br>
            <a:r>
              <a:rPr lang="en-US" sz="3600" b="1" dirty="0">
                <a:latin typeface="Book Antiqua" pitchFamily="18" charset="0"/>
              </a:rPr>
              <a:t>God is the giver of life!</a:t>
            </a:r>
            <a:endParaRPr lang="en-US" sz="3600" b="1" cap="small" dirty="0">
              <a:latin typeface="OldCentury" pitchFamily="2" charset="0"/>
            </a:endParaRPr>
          </a:p>
        </p:txBody>
      </p:sp>
      <p:sp>
        <p:nvSpPr>
          <p:cNvPr id="3" name="Content Placeholder 2"/>
          <p:cNvSpPr>
            <a:spLocks noGrp="1"/>
          </p:cNvSpPr>
          <p:nvPr>
            <p:ph idx="1"/>
          </p:nvPr>
        </p:nvSpPr>
        <p:spPr>
          <a:xfrm>
            <a:off x="235673" y="2028825"/>
            <a:ext cx="8691513" cy="2357568"/>
          </a:xfrm>
          <a:solidFill>
            <a:schemeClr val="bg1"/>
          </a:solidFill>
        </p:spPr>
        <p:txBody>
          <a:bodyPr wrap="square">
            <a:spAutoFit/>
          </a:bodyPr>
          <a:lstStyle/>
          <a:p>
            <a:r>
              <a:rPr lang="en-US" dirty="0">
                <a:latin typeface="Book Antiqua" pitchFamily="18" charset="0"/>
              </a:rPr>
              <a:t>The </a:t>
            </a:r>
            <a:r>
              <a:rPr lang="en-US" b="1" dirty="0">
                <a:latin typeface="Book Antiqua" pitchFamily="18" charset="0"/>
              </a:rPr>
              <a:t>book of life </a:t>
            </a:r>
            <a:r>
              <a:rPr lang="en-US" dirty="0">
                <a:latin typeface="Book Antiqua" pitchFamily="18" charset="0"/>
              </a:rPr>
              <a:t>has been mentioned 8 times.</a:t>
            </a:r>
          </a:p>
          <a:p>
            <a:r>
              <a:rPr lang="en-US" dirty="0">
                <a:latin typeface="Book Antiqua" pitchFamily="18" charset="0"/>
              </a:rPr>
              <a:t>The </a:t>
            </a:r>
            <a:r>
              <a:rPr lang="en-US" b="1" dirty="0">
                <a:latin typeface="Book Antiqua" pitchFamily="18" charset="0"/>
              </a:rPr>
              <a:t>water of life </a:t>
            </a:r>
            <a:r>
              <a:rPr lang="en-US" dirty="0">
                <a:latin typeface="Book Antiqua" pitchFamily="18" charset="0"/>
              </a:rPr>
              <a:t>3 times.</a:t>
            </a:r>
          </a:p>
          <a:p>
            <a:r>
              <a:rPr lang="en-US" dirty="0">
                <a:latin typeface="Book Antiqua" pitchFamily="18" charset="0"/>
              </a:rPr>
              <a:t>The </a:t>
            </a:r>
            <a:r>
              <a:rPr lang="en-US" b="1" dirty="0">
                <a:latin typeface="Book Antiqua" pitchFamily="18" charset="0"/>
              </a:rPr>
              <a:t>tree of life </a:t>
            </a:r>
            <a:r>
              <a:rPr lang="en-US" dirty="0">
                <a:latin typeface="Book Antiqua" pitchFamily="18" charset="0"/>
              </a:rPr>
              <a:t>3 times.</a:t>
            </a:r>
          </a:p>
          <a:p>
            <a:r>
              <a:rPr lang="en-US" dirty="0">
                <a:latin typeface="Book Antiqua" pitchFamily="18" charset="0"/>
              </a:rPr>
              <a:t>The </a:t>
            </a:r>
            <a:r>
              <a:rPr lang="en-US" b="1" dirty="0">
                <a:latin typeface="Book Antiqua" pitchFamily="18" charset="0"/>
              </a:rPr>
              <a:t>crown of life </a:t>
            </a:r>
            <a:r>
              <a:rPr lang="en-US" dirty="0">
                <a:latin typeface="Book Antiqua" pitchFamily="18" charset="0"/>
              </a:rPr>
              <a:t>1 time.</a:t>
            </a:r>
          </a:p>
        </p:txBody>
      </p:sp>
      <p:sp>
        <p:nvSpPr>
          <p:cNvPr id="4" name="Rectangle 3">
            <a:extLst>
              <a:ext uri="{FF2B5EF4-FFF2-40B4-BE49-F238E27FC236}">
                <a16:creationId xmlns:a16="http://schemas.microsoft.com/office/drawing/2014/main" id="{624007B0-D7F3-4FB7-8A0E-8D071BF1113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22</a:t>
            </a:r>
          </a:p>
        </p:txBody>
      </p:sp>
    </p:spTree>
    <p:extLst>
      <p:ext uri="{BB962C8B-B14F-4D97-AF65-F5344CB8AC3E}">
        <p14:creationId xmlns:p14="http://schemas.microsoft.com/office/powerpoint/2010/main" val="323406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084"/>
            <a:ext cx="8229600" cy="769441"/>
          </a:xfrm>
          <a:solidFill>
            <a:schemeClr val="bg1"/>
          </a:solidFill>
        </p:spPr>
        <p:txBody>
          <a:bodyPr>
            <a:spAutoFit/>
          </a:bodyPr>
          <a:lstStyle/>
          <a:p>
            <a:r>
              <a:rPr lang="en-US" b="1" dirty="0">
                <a:latin typeface="OldCentury" pitchFamily="2" charset="0"/>
              </a:rPr>
              <a:t>Revelation 22:2</a:t>
            </a:r>
          </a:p>
        </p:txBody>
      </p:sp>
      <p:pic>
        <p:nvPicPr>
          <p:cNvPr id="3" name="Content Placeholder 3"/>
          <p:cNvPicPr>
            <a:picLocks noChangeAspect="1" noChangeArrowheads="1"/>
          </p:cNvPicPr>
          <p:nvPr/>
        </p:nvPicPr>
        <p:blipFill>
          <a:blip r:embed="rId2"/>
          <a:srcRect/>
          <a:stretch>
            <a:fillRect/>
          </a:stretch>
        </p:blipFill>
        <p:spPr bwMode="auto">
          <a:xfrm>
            <a:off x="985836" y="1646238"/>
            <a:ext cx="7477125" cy="4895920"/>
          </a:xfrm>
          <a:prstGeom prst="rect">
            <a:avLst/>
          </a:prstGeom>
          <a:noFill/>
          <a:ln w="9525">
            <a:noFill/>
            <a:miter lim="800000"/>
            <a:headEnd/>
            <a:tailEnd/>
          </a:ln>
        </p:spPr>
      </p:pic>
      <p:sp>
        <p:nvSpPr>
          <p:cNvPr id="4" name="TextBox 3"/>
          <p:cNvSpPr txBox="1"/>
          <p:nvPr/>
        </p:nvSpPr>
        <p:spPr>
          <a:xfrm>
            <a:off x="1786427" y="2057402"/>
            <a:ext cx="5781675" cy="3108543"/>
          </a:xfrm>
          <a:prstGeom prst="rect">
            <a:avLst/>
          </a:prstGeom>
          <a:noFill/>
        </p:spPr>
        <p:txBody>
          <a:bodyPr wrap="square" rtlCol="0">
            <a:spAutoFit/>
          </a:bodyPr>
          <a:lstStyle/>
          <a:p>
            <a:pPr algn="ctr"/>
            <a:r>
              <a:rPr lang="en-US" sz="2800" i="1" dirty="0">
                <a:latin typeface="Book Antiqua" pitchFamily="18" charset="0"/>
              </a:rPr>
              <a:t>“</a:t>
            </a:r>
            <a:r>
              <a:rPr lang="en-US" sz="2800" b="1" i="1" dirty="0">
                <a:latin typeface="Book Antiqua" pitchFamily="18" charset="0"/>
              </a:rPr>
              <a:t>in the midst of the street thereof. And on this side of the river and on that was the tree of life, bearing twelve (manner of) fruits, yielding its fruit every month: and the leaves of the tree were for the healing of the nations</a:t>
            </a:r>
            <a:r>
              <a:rPr lang="en-US" sz="2800" i="1" dirty="0">
                <a:latin typeface="Book Antiqua" pitchFamily="18" charset="0"/>
              </a:rPr>
              <a:t>.”</a:t>
            </a:r>
          </a:p>
        </p:txBody>
      </p:sp>
      <p:sp>
        <p:nvSpPr>
          <p:cNvPr id="5" name="Rectangle 4">
            <a:extLst>
              <a:ext uri="{FF2B5EF4-FFF2-40B4-BE49-F238E27FC236}">
                <a16:creationId xmlns:a16="http://schemas.microsoft.com/office/drawing/2014/main" id="{2D2A8C13-098C-488D-8D6E-617574C8957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292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4646"/>
            <a:ext cx="8229600" cy="769441"/>
          </a:xfrm>
          <a:solidFill>
            <a:schemeClr val="bg1"/>
          </a:solidFill>
        </p:spPr>
        <p:txBody>
          <a:bodyPr>
            <a:spAutoFit/>
          </a:bodyPr>
          <a:lstStyle/>
          <a:p>
            <a:r>
              <a:rPr lang="en-US" b="1" dirty="0">
                <a:latin typeface="OldCentury" pitchFamily="2" charset="0"/>
              </a:rPr>
              <a:t>Revelation 22:3</a:t>
            </a:r>
          </a:p>
        </p:txBody>
      </p:sp>
      <p:pic>
        <p:nvPicPr>
          <p:cNvPr id="3" name="Content Placeholder 3"/>
          <p:cNvPicPr>
            <a:picLocks noChangeAspect="1" noChangeArrowheads="1"/>
          </p:cNvPicPr>
          <p:nvPr/>
        </p:nvPicPr>
        <p:blipFill>
          <a:blip r:embed="rId2"/>
          <a:srcRect/>
          <a:stretch>
            <a:fillRect/>
          </a:stretch>
        </p:blipFill>
        <p:spPr bwMode="auto">
          <a:xfrm>
            <a:off x="1400369" y="1687442"/>
            <a:ext cx="6400800" cy="4895920"/>
          </a:xfrm>
          <a:prstGeom prst="rect">
            <a:avLst/>
          </a:prstGeom>
          <a:noFill/>
          <a:ln w="9525">
            <a:noFill/>
            <a:miter lim="800000"/>
            <a:headEnd/>
            <a:tailEnd/>
          </a:ln>
        </p:spPr>
      </p:pic>
      <p:sp>
        <p:nvSpPr>
          <p:cNvPr id="4" name="TextBox 3"/>
          <p:cNvSpPr txBox="1"/>
          <p:nvPr/>
        </p:nvSpPr>
        <p:spPr>
          <a:xfrm>
            <a:off x="1972358" y="1924538"/>
            <a:ext cx="5181406" cy="3416320"/>
          </a:xfrm>
          <a:prstGeom prst="rect">
            <a:avLst/>
          </a:prstGeom>
          <a:noFill/>
        </p:spPr>
        <p:txBody>
          <a:bodyPr wrap="square" rtlCol="0">
            <a:spAutoFit/>
          </a:bodyPr>
          <a:lstStyle/>
          <a:p>
            <a:pPr algn="ctr"/>
            <a:r>
              <a:rPr lang="en-US" sz="3600" i="1" dirty="0">
                <a:latin typeface="Book Antiqua" pitchFamily="18" charset="0"/>
              </a:rPr>
              <a:t>“</a:t>
            </a:r>
            <a:r>
              <a:rPr lang="en-US" sz="3600" b="1" i="1" dirty="0">
                <a:latin typeface="Book Antiqua" pitchFamily="18" charset="0"/>
              </a:rPr>
              <a:t>And there shall be no curse any more: and the throne of God and of the Lamb shall be therein: and his servants shall serve him</a:t>
            </a:r>
            <a:r>
              <a:rPr lang="en-US" sz="3600" i="1" dirty="0">
                <a:latin typeface="Book Antiqua" pitchFamily="18" charset="0"/>
              </a:rPr>
              <a:t>;”</a:t>
            </a:r>
            <a:endParaRPr lang="en-US" sz="2800" dirty="0">
              <a:latin typeface="Book Antiqua" pitchFamily="18" charset="0"/>
            </a:endParaRPr>
          </a:p>
        </p:txBody>
      </p:sp>
      <p:sp>
        <p:nvSpPr>
          <p:cNvPr id="5" name="Rectangle 4">
            <a:extLst>
              <a:ext uri="{FF2B5EF4-FFF2-40B4-BE49-F238E27FC236}">
                <a16:creationId xmlns:a16="http://schemas.microsoft.com/office/drawing/2014/main" id="{48A45AA9-E982-47A2-9F7F-5F279A29D60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227941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10"/>
            <a:ext cx="8229600" cy="769441"/>
          </a:xfrm>
          <a:solidFill>
            <a:schemeClr val="bg1"/>
          </a:solidFill>
        </p:spPr>
        <p:txBody>
          <a:bodyPr>
            <a:spAutoFit/>
          </a:bodyPr>
          <a:lstStyle/>
          <a:p>
            <a:r>
              <a:rPr lang="en-US" b="1" dirty="0">
                <a:latin typeface="OldCentury" pitchFamily="2" charset="0"/>
              </a:rPr>
              <a:t>Revelation 22:4</a:t>
            </a:r>
          </a:p>
        </p:txBody>
      </p:sp>
      <p:pic>
        <p:nvPicPr>
          <p:cNvPr id="3" name="Content Placeholder 3"/>
          <p:cNvPicPr>
            <a:picLocks noChangeAspect="1" noChangeArrowheads="1"/>
          </p:cNvPicPr>
          <p:nvPr/>
        </p:nvPicPr>
        <p:blipFill>
          <a:blip r:embed="rId2"/>
          <a:srcRect/>
          <a:stretch>
            <a:fillRect/>
          </a:stretch>
        </p:blipFill>
        <p:spPr bwMode="auto">
          <a:xfrm>
            <a:off x="1447800" y="1600200"/>
            <a:ext cx="6400800" cy="4895920"/>
          </a:xfrm>
          <a:prstGeom prst="rect">
            <a:avLst/>
          </a:prstGeom>
          <a:noFill/>
          <a:ln w="9525">
            <a:noFill/>
            <a:miter lim="800000"/>
            <a:headEnd/>
            <a:tailEnd/>
          </a:ln>
        </p:spPr>
      </p:pic>
      <p:sp>
        <p:nvSpPr>
          <p:cNvPr id="4" name="TextBox 3"/>
          <p:cNvSpPr txBox="1"/>
          <p:nvPr/>
        </p:nvSpPr>
        <p:spPr>
          <a:xfrm>
            <a:off x="2133992" y="2370845"/>
            <a:ext cx="4953000" cy="2308324"/>
          </a:xfrm>
          <a:prstGeom prst="rect">
            <a:avLst/>
          </a:prstGeom>
          <a:noFill/>
        </p:spPr>
        <p:txBody>
          <a:bodyPr wrap="square" rtlCol="0">
            <a:spAutoFit/>
          </a:bodyPr>
          <a:lstStyle/>
          <a:p>
            <a:pPr algn="ctr"/>
            <a:r>
              <a:rPr lang="en-US" sz="3600" i="1" dirty="0">
                <a:latin typeface="Book Antiqua" pitchFamily="18" charset="0"/>
              </a:rPr>
              <a:t>“</a:t>
            </a:r>
            <a:r>
              <a:rPr lang="en-US" sz="3600" b="1" i="1" dirty="0">
                <a:latin typeface="Book Antiqua" pitchFamily="18" charset="0"/>
              </a:rPr>
              <a:t>and they shall see his face; and his name (shall be) on their foreheads</a:t>
            </a:r>
            <a:r>
              <a:rPr lang="en-US" sz="3600" i="1" dirty="0">
                <a:latin typeface="Book Antiqua" pitchFamily="18" charset="0"/>
              </a:rPr>
              <a:t>.”</a:t>
            </a:r>
          </a:p>
        </p:txBody>
      </p:sp>
      <p:sp>
        <p:nvSpPr>
          <p:cNvPr id="5" name="Rectangle 4">
            <a:extLst>
              <a:ext uri="{FF2B5EF4-FFF2-40B4-BE49-F238E27FC236}">
                <a16:creationId xmlns:a16="http://schemas.microsoft.com/office/drawing/2014/main" id="{B89EED36-48D0-4800-922B-F7C45E3A6B3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
        <p:nvSpPr>
          <p:cNvPr id="6" name="Speech Bubble: Rectangle with Corners Rounded 5">
            <a:extLst>
              <a:ext uri="{FF2B5EF4-FFF2-40B4-BE49-F238E27FC236}">
                <a16:creationId xmlns:a16="http://schemas.microsoft.com/office/drawing/2014/main" id="{6E8080CA-8FAD-4588-91C3-8078C152BBE9}"/>
              </a:ext>
            </a:extLst>
          </p:cNvPr>
          <p:cNvSpPr/>
          <p:nvPr/>
        </p:nvSpPr>
        <p:spPr>
          <a:xfrm>
            <a:off x="474306" y="3753061"/>
            <a:ext cx="1354494" cy="715089"/>
          </a:xfrm>
          <a:prstGeom prst="wedgeRoundRectCallout">
            <a:avLst>
              <a:gd name="adj1" fmla="val 162049"/>
              <a:gd name="adj2" fmla="val 28334"/>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Revelation </a:t>
            </a:r>
            <a:r>
              <a:rPr lang="en-US" dirty="0">
                <a:solidFill>
                  <a:prstClr val="white"/>
                </a:solidFill>
                <a:latin typeface="Times New Roman" panose="02020603050405020304" pitchFamily="18" charset="0"/>
              </a:rPr>
              <a:t>13:16ff</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636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60"/>
            <a:ext cx="8229600" cy="769441"/>
          </a:xfrm>
          <a:solidFill>
            <a:schemeClr val="bg1"/>
          </a:solidFill>
        </p:spPr>
        <p:txBody>
          <a:bodyPr>
            <a:spAutoFit/>
          </a:bodyPr>
          <a:lstStyle/>
          <a:p>
            <a:r>
              <a:rPr lang="en-US" b="1" dirty="0">
                <a:latin typeface="OldCentury" pitchFamily="2" charset="0"/>
              </a:rPr>
              <a:t>Revelation 22:5</a:t>
            </a:r>
          </a:p>
        </p:txBody>
      </p:sp>
      <p:pic>
        <p:nvPicPr>
          <p:cNvPr id="3" name="Content Placeholder 3"/>
          <p:cNvPicPr>
            <a:picLocks noChangeAspect="1" noChangeArrowheads="1"/>
          </p:cNvPicPr>
          <p:nvPr/>
        </p:nvPicPr>
        <p:blipFill>
          <a:blip r:embed="rId2"/>
          <a:srcRect/>
          <a:stretch>
            <a:fillRect/>
          </a:stretch>
        </p:blipFill>
        <p:spPr bwMode="auto">
          <a:xfrm>
            <a:off x="1447800" y="1600200"/>
            <a:ext cx="6400800" cy="4895920"/>
          </a:xfrm>
          <a:prstGeom prst="rect">
            <a:avLst/>
          </a:prstGeom>
          <a:noFill/>
          <a:ln w="9525">
            <a:noFill/>
            <a:miter lim="800000"/>
            <a:headEnd/>
            <a:tailEnd/>
          </a:ln>
        </p:spPr>
      </p:pic>
      <p:sp>
        <p:nvSpPr>
          <p:cNvPr id="4" name="TextBox 3"/>
          <p:cNvSpPr txBox="1"/>
          <p:nvPr/>
        </p:nvSpPr>
        <p:spPr>
          <a:xfrm>
            <a:off x="2124565" y="1822875"/>
            <a:ext cx="4953000" cy="3539430"/>
          </a:xfrm>
          <a:prstGeom prst="rect">
            <a:avLst/>
          </a:prstGeom>
          <a:noFill/>
        </p:spPr>
        <p:txBody>
          <a:bodyPr wrap="square" rtlCol="0">
            <a:spAutoFit/>
          </a:bodyPr>
          <a:lstStyle/>
          <a:p>
            <a:pPr algn="ctr"/>
            <a:r>
              <a:rPr lang="en-US" sz="3200" dirty="0">
                <a:latin typeface="Book Antiqua" pitchFamily="18" charset="0"/>
              </a:rPr>
              <a:t>“</a:t>
            </a:r>
            <a:r>
              <a:rPr lang="en-US" sz="3200" b="1" i="1" dirty="0">
                <a:latin typeface="Book Antiqua" pitchFamily="18" charset="0"/>
              </a:rPr>
              <a:t>And there shall be night no more; and they need no light of lamp, neither light of sun; for the Lord God shall give them light: and they shall reign for ever and ever</a:t>
            </a:r>
            <a:r>
              <a:rPr lang="en-US" sz="3200" i="1" dirty="0">
                <a:latin typeface="Book Antiqua" pitchFamily="18" charset="0"/>
              </a:rPr>
              <a:t>.”</a:t>
            </a:r>
          </a:p>
        </p:txBody>
      </p:sp>
      <p:sp>
        <p:nvSpPr>
          <p:cNvPr id="5" name="Rectangle 4">
            <a:extLst>
              <a:ext uri="{FF2B5EF4-FFF2-40B4-BE49-F238E27FC236}">
                <a16:creationId xmlns:a16="http://schemas.microsoft.com/office/drawing/2014/main" id="{F03E6BDC-9033-4490-889C-A08BD39342F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380395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89" y="537646"/>
            <a:ext cx="8993170" cy="1446550"/>
          </a:xfrm>
          <a:solidFill>
            <a:schemeClr val="bg1"/>
          </a:solidFill>
        </p:spPr>
        <p:txBody>
          <a:bodyPr wrap="square">
            <a:spAutoFit/>
          </a:bodyPr>
          <a:lstStyle/>
          <a:p>
            <a:r>
              <a:rPr lang="en-US" b="1" cap="small" dirty="0">
                <a:latin typeface="OldCentury" pitchFamily="2" charset="0"/>
              </a:rPr>
              <a:t>The garden, a place of healing</a:t>
            </a:r>
            <a:br>
              <a:rPr lang="en-US" b="1" cap="small" dirty="0">
                <a:latin typeface="OldCentury" pitchFamily="2" charset="0"/>
              </a:rPr>
            </a:br>
            <a:r>
              <a:rPr lang="en-US" b="1" cap="small" dirty="0">
                <a:latin typeface="OldCentury" pitchFamily="2" charset="0"/>
              </a:rPr>
              <a:t>– River of Life</a:t>
            </a:r>
          </a:p>
        </p:txBody>
      </p:sp>
      <p:sp>
        <p:nvSpPr>
          <p:cNvPr id="3" name="Content Placeholder 2"/>
          <p:cNvSpPr>
            <a:spLocks noGrp="1"/>
          </p:cNvSpPr>
          <p:nvPr>
            <p:ph idx="1"/>
          </p:nvPr>
        </p:nvSpPr>
        <p:spPr>
          <a:xfrm>
            <a:off x="84841" y="2158350"/>
            <a:ext cx="8974318" cy="4548938"/>
          </a:xfrm>
          <a:solidFill>
            <a:schemeClr val="bg1"/>
          </a:solidFill>
        </p:spPr>
        <p:txBody>
          <a:bodyPr wrap="square">
            <a:spAutoFit/>
          </a:bodyPr>
          <a:lstStyle/>
          <a:p>
            <a:r>
              <a:rPr lang="en-US" dirty="0">
                <a:latin typeface="Book Antiqua" pitchFamily="18" charset="0"/>
              </a:rPr>
              <a:t>In these first </a:t>
            </a:r>
            <a:r>
              <a:rPr lang="en-US" b="1" dirty="0">
                <a:latin typeface="OldCentury" pitchFamily="2" charset="0"/>
              </a:rPr>
              <a:t>five verses</a:t>
            </a:r>
            <a:r>
              <a:rPr lang="en-US" dirty="0">
                <a:latin typeface="Book Antiqua" pitchFamily="18" charset="0"/>
              </a:rPr>
              <a:t>, there is apparent allusion to the first few chapters of </a:t>
            </a:r>
            <a:r>
              <a:rPr lang="en-US" b="1" dirty="0">
                <a:latin typeface="OldCentury" pitchFamily="2" charset="0"/>
              </a:rPr>
              <a:t>Genesis</a:t>
            </a:r>
            <a:r>
              <a:rPr lang="en-US" dirty="0">
                <a:latin typeface="Book Antiqua" pitchFamily="18" charset="0"/>
              </a:rPr>
              <a:t>:</a:t>
            </a:r>
          </a:p>
          <a:p>
            <a:r>
              <a:rPr lang="en-US" dirty="0">
                <a:latin typeface="Book Antiqua" pitchFamily="18" charset="0"/>
              </a:rPr>
              <a:t>Tree of Life (</a:t>
            </a:r>
            <a:r>
              <a:rPr lang="en-US" b="1" dirty="0">
                <a:latin typeface="OldCentury" pitchFamily="2" charset="0"/>
              </a:rPr>
              <a:t>Genesis 2:9</a:t>
            </a:r>
            <a:r>
              <a:rPr lang="en-US" dirty="0">
                <a:latin typeface="Book Antiqua" pitchFamily="18" charset="0"/>
              </a:rPr>
              <a:t>)</a:t>
            </a:r>
          </a:p>
          <a:p>
            <a:r>
              <a:rPr lang="en-US" dirty="0">
                <a:latin typeface="Book Antiqua" pitchFamily="18" charset="0"/>
              </a:rPr>
              <a:t>River (</a:t>
            </a:r>
            <a:r>
              <a:rPr lang="en-US" b="1" dirty="0">
                <a:latin typeface="OldCentury" pitchFamily="2" charset="0"/>
              </a:rPr>
              <a:t>Genesis 2:10</a:t>
            </a:r>
            <a:r>
              <a:rPr lang="en-US" dirty="0">
                <a:latin typeface="Book Antiqua" pitchFamily="18" charset="0"/>
              </a:rPr>
              <a:t>)</a:t>
            </a:r>
          </a:p>
          <a:p>
            <a:r>
              <a:rPr lang="en-US" dirty="0">
                <a:latin typeface="Book Antiqua" pitchFamily="18" charset="0"/>
              </a:rPr>
              <a:t>Absence of sin (</a:t>
            </a:r>
            <a:r>
              <a:rPr lang="en-US" b="1" dirty="0">
                <a:latin typeface="OldCentury" pitchFamily="2" charset="0"/>
              </a:rPr>
              <a:t>Genesis 3:22-24</a:t>
            </a:r>
            <a:r>
              <a:rPr lang="en-US" dirty="0">
                <a:latin typeface="Book Antiqua" pitchFamily="18" charset="0"/>
              </a:rPr>
              <a:t>)</a:t>
            </a:r>
          </a:p>
          <a:p>
            <a:r>
              <a:rPr lang="en-US" dirty="0">
                <a:latin typeface="Book Antiqua" pitchFamily="18" charset="0"/>
              </a:rPr>
              <a:t>Presence of God (</a:t>
            </a:r>
            <a:r>
              <a:rPr lang="en-US" b="1" dirty="0">
                <a:latin typeface="OldCentury" pitchFamily="2" charset="0"/>
              </a:rPr>
              <a:t>Genesis 3:8</a:t>
            </a:r>
            <a:r>
              <a:rPr lang="en-US" dirty="0">
                <a:latin typeface="Book Antiqua" pitchFamily="18" charset="0"/>
              </a:rPr>
              <a:t>)</a:t>
            </a:r>
          </a:p>
          <a:p>
            <a:r>
              <a:rPr lang="en-US" dirty="0">
                <a:latin typeface="Book Antiqua" pitchFamily="18" charset="0"/>
              </a:rPr>
              <a:t>Three </a:t>
            </a:r>
            <a:r>
              <a:rPr lang="en-US" b="1" dirty="0">
                <a:latin typeface="OldCentury" pitchFamily="2" charset="0"/>
              </a:rPr>
              <a:t>basic things </a:t>
            </a:r>
            <a:r>
              <a:rPr lang="en-US" dirty="0">
                <a:latin typeface="Book Antiqua" pitchFamily="18" charset="0"/>
              </a:rPr>
              <a:t>necessary to life</a:t>
            </a:r>
          </a:p>
          <a:p>
            <a:pPr lvl="1"/>
            <a:r>
              <a:rPr lang="en-US" dirty="0">
                <a:latin typeface="Georgia" pitchFamily="18" charset="0"/>
              </a:rPr>
              <a:t>Water, food, and health</a:t>
            </a:r>
          </a:p>
        </p:txBody>
      </p:sp>
      <p:sp>
        <p:nvSpPr>
          <p:cNvPr id="4" name="Rectangle 3">
            <a:extLst>
              <a:ext uri="{FF2B5EF4-FFF2-40B4-BE49-F238E27FC236}">
                <a16:creationId xmlns:a16="http://schemas.microsoft.com/office/drawing/2014/main" id="{624007B0-D7F3-4FB7-8A0E-8D071BF1113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22</a:t>
            </a:r>
          </a:p>
        </p:txBody>
      </p:sp>
    </p:spTree>
    <p:extLst>
      <p:ext uri="{BB962C8B-B14F-4D97-AF65-F5344CB8AC3E}">
        <p14:creationId xmlns:p14="http://schemas.microsoft.com/office/powerpoint/2010/main" val="42850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1121</Words>
  <Application>Microsoft Office PowerPoint</Application>
  <PresentationFormat>On-screen Show (4:3)</PresentationFormat>
  <Paragraphs>105</Paragraphs>
  <Slides>21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Book Antiqua</vt:lpstr>
      <vt:lpstr>Calibri</vt:lpstr>
      <vt:lpstr>Corbel</vt:lpstr>
      <vt:lpstr>Elephant</vt:lpstr>
      <vt:lpstr>Georgia</vt:lpstr>
      <vt:lpstr>OldCentury</vt:lpstr>
      <vt:lpstr>Times New Roman</vt:lpstr>
      <vt:lpstr>1_Office Theme</vt:lpstr>
      <vt:lpstr>1_Depth</vt:lpstr>
      <vt:lpstr>A Study Of  The Book Of Revelation</vt:lpstr>
      <vt:lpstr>Book of Revelation: Chapter 22</vt:lpstr>
      <vt:lpstr>Revelation 22:1</vt:lpstr>
      <vt:lpstr>Satan is the merchant of death! God is the giver of life!</vt:lpstr>
      <vt:lpstr>Revelation 22:2</vt:lpstr>
      <vt:lpstr>Revelation 22:3</vt:lpstr>
      <vt:lpstr>Revelation 22:4</vt:lpstr>
      <vt:lpstr>Revelation 22:5</vt:lpstr>
      <vt:lpstr>The garden, a place of healing – River of Life</vt:lpstr>
      <vt:lpstr>The garden, a place of healing – Tree of Life</vt:lpstr>
      <vt:lpstr>The garden, a place of healing – No More Curse</vt:lpstr>
      <vt:lpstr>Shall See His Face</vt:lpstr>
      <vt:lpstr>No Night There</vt:lpstr>
      <vt:lpstr>Revelation 22:6</vt:lpstr>
      <vt:lpstr>Words are Faithful and True</vt:lpstr>
      <vt:lpstr>Words are Faithful and True</vt:lpstr>
      <vt:lpstr>Revelation 22:7</vt:lpstr>
      <vt:lpstr>Beatitudes of Revelation</vt:lpstr>
      <vt:lpstr>Revelation 22:8</vt:lpstr>
      <vt:lpstr>Revelation 22:9</vt:lpstr>
      <vt:lpstr>Revelation 22:10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36</cp:revision>
  <cp:lastPrinted>2021-11-06T01:00:32Z</cp:lastPrinted>
  <dcterms:created xsi:type="dcterms:W3CDTF">2021-10-24T03:59:06Z</dcterms:created>
  <dcterms:modified xsi:type="dcterms:W3CDTF">2021-11-06T01:00:35Z</dcterms:modified>
</cp:coreProperties>
</file>